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sldIdLst>
    <p:sldId id="257" r:id="rId6"/>
    <p:sldId id="258" r:id="rId7"/>
    <p:sldId id="259" r:id="rId8"/>
    <p:sldId id="260" r:id="rId9"/>
    <p:sldId id="262" r:id="rId10"/>
    <p:sldId id="264" r:id="rId11"/>
    <p:sldId id="263" r:id="rId12"/>
    <p:sldId id="294" r:id="rId13"/>
    <p:sldId id="287" r:id="rId14"/>
    <p:sldId id="266" r:id="rId15"/>
    <p:sldId id="268" r:id="rId16"/>
    <p:sldId id="269" r:id="rId17"/>
    <p:sldId id="270" r:id="rId18"/>
    <p:sldId id="289" r:id="rId19"/>
    <p:sldId id="275" r:id="rId20"/>
    <p:sldId id="278" r:id="rId21"/>
    <p:sldId id="271" r:id="rId22"/>
    <p:sldId id="272" r:id="rId23"/>
    <p:sldId id="286" r:id="rId24"/>
    <p:sldId id="276" r:id="rId25"/>
    <p:sldId id="277" r:id="rId26"/>
    <p:sldId id="285" r:id="rId27"/>
    <p:sldId id="288" r:id="rId28"/>
    <p:sldId id="290" r:id="rId29"/>
    <p:sldId id="291" r:id="rId30"/>
    <p:sldId id="292" r:id="rId31"/>
    <p:sldId id="282" r:id="rId32"/>
    <p:sldId id="279" r:id="rId33"/>
    <p:sldId id="283" r:id="rId34"/>
    <p:sldId id="284" r:id="rId35"/>
    <p:sldId id="281" r:id="rId36"/>
    <p:sldId id="293" r:id="rId37"/>
    <p:sldId id="295" r:id="rId38"/>
    <p:sldId id="296" r:id="rId39"/>
    <p:sldId id="261" r:id="rId40"/>
  </p:sldIdLst>
  <p:sldSz cx="12192000" cy="6858000"/>
  <p:notesSz cx="6858000" cy="9144000"/>
  <p:embeddedFontLst>
    <p:embeddedFont>
      <p:font typeface="Consolas" panose="020B0609020204030204" pitchFamily="49" charset="0"/>
      <p:regular r:id="rId41"/>
      <p:bold r:id="rId42"/>
      <p:italic r:id="rId43"/>
      <p:boldItalic r:id="rId44"/>
    </p:embeddedFont>
    <p:embeddedFont>
      <p:font typeface="Proxima Nova Black" panose="020B0604020202020204" charset="0"/>
      <p:bold r:id="rId45"/>
    </p:embeddedFont>
    <p:embeddedFont>
      <p:font typeface="Calibri" panose="020F0502020204030204" pitchFamily="34"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Open Sans" panose="020B060402020202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957" autoAdjust="0"/>
  </p:normalViewPr>
  <p:slideViewPr>
    <p:cSldViewPr snapToGrid="0">
      <p:cViewPr>
        <p:scale>
          <a:sx n="75" d="100"/>
          <a:sy n="75" d="100"/>
        </p:scale>
        <p:origin x="-540" y="-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smtClean="0"/>
              <a:t>TITLE</a:t>
            </a:r>
            <a:r>
              <a:rPr lang="uk-UA" dirty="0" smtClean="0"/>
              <a:t/>
            </a:r>
            <a:br>
              <a:rPr lang="uk-UA" dirty="0" smtClean="0"/>
            </a:br>
            <a:r>
              <a:rPr lang="en-US" dirty="0" smtClean="0"/>
              <a:t>TO</a:t>
            </a:r>
            <a:r>
              <a:rPr lang="uk-UA" dirty="0" smtClean="0"/>
              <a:t> </a:t>
            </a:r>
            <a:r>
              <a:rPr lang="en-US" dirty="0" smtClean="0"/>
              <a:t>BE</a:t>
            </a:r>
            <a:r>
              <a:rPr lang="uk-UA" dirty="0" smtClean="0"/>
              <a:t> </a:t>
            </a:r>
            <a:r>
              <a:rPr lang="en-US" dirty="0" smtClean="0"/>
              <a:t>CAPI</a:t>
            </a:r>
            <a:r>
              <a:rPr lang="uk-UA" dirty="0" smtClean="0"/>
              <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a:t>
            </a:r>
            <a:r>
              <a:rPr lang="uk-UA" dirty="0" smtClean="0"/>
              <a:t> С</a:t>
            </a:r>
            <a:r>
              <a:rPr lang="en-US" dirty="0" smtClean="0"/>
              <a:t>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smtClean="0"/>
              <a:t>TITLE TO</a:t>
            </a:r>
            <a:r>
              <a:rPr lang="uk-UA" dirty="0" smtClean="0"/>
              <a:t/>
            </a:r>
            <a:br>
              <a:rPr lang="uk-UA" dirty="0" smtClean="0"/>
            </a:br>
            <a:r>
              <a:rPr lang="en-US" dirty="0" smtClean="0"/>
              <a:t>BE CAPITA</a:t>
            </a:r>
            <a:r>
              <a:rPr lang="uk-UA" dirty="0" smtClean="0"/>
              <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Proxima Nova Black" panose="02000506030000020004" pitchFamily="2" charset="0"/>
              </a:rPr>
              <a:t>CSS </a:t>
            </a:r>
            <a:r>
              <a:rPr lang="en-US" sz="12000" smtClean="0">
                <a:latin typeface="Proxima Nova Black" panose="02000506030000020004" pitchFamily="2" charset="0"/>
              </a:rPr>
              <a:t>PREPROCESSOR</a:t>
            </a:r>
            <a:endParaRPr lang="en-US" sz="1200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smtClean="0"/>
              <a:t>By Davyd Manzhula</a:t>
            </a:r>
            <a:endParaRPr lang="en-US"/>
          </a:p>
        </p:txBody>
      </p:sp>
    </p:spTree>
    <p:extLst>
      <p:ext uri="{BB962C8B-B14F-4D97-AF65-F5344CB8AC3E}">
        <p14:creationId xmlns:p14="http://schemas.microsoft.com/office/powerpoint/2010/main" val="155275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NESTED RULES</a:t>
            </a:r>
            <a:endParaRPr lang="uk-UA"/>
          </a:p>
        </p:txBody>
      </p:sp>
      <p:sp>
        <p:nvSpPr>
          <p:cNvPr id="3" name="Текст 2"/>
          <p:cNvSpPr>
            <a:spLocks noGrp="1"/>
          </p:cNvSpPr>
          <p:nvPr>
            <p:ph type="body" sz="quarter" idx="10"/>
          </p:nvPr>
        </p:nvSpPr>
        <p:spPr>
          <a:xfrm>
            <a:off x="685800" y="1709062"/>
            <a:ext cx="5174998" cy="4488537"/>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#main p </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#00ff00</a:t>
            </a:r>
            <a:r>
              <a:rPr lang="en-US">
                <a:latin typeface="Consolas" panose="020B0609020204030204" pitchFamily="49" charset="0"/>
              </a:rPr>
              <a:t>;</a:t>
            </a:r>
          </a:p>
          <a:p>
            <a:r>
              <a:rPr lang="en-US">
                <a:latin typeface="Consolas" panose="020B0609020204030204" pitchFamily="49" charset="0"/>
              </a:rPr>
              <a:t>    width: </a:t>
            </a:r>
            <a:r>
              <a:rPr lang="en-US" i="1">
                <a:latin typeface="Consolas" panose="020B0609020204030204" pitchFamily="49" charset="0"/>
              </a:rPr>
              <a:t>97%</a:t>
            </a:r>
            <a:r>
              <a:rPr lang="en-US">
                <a:latin typeface="Consolas" panose="020B0609020204030204" pitchFamily="49" charset="0"/>
              </a:rPr>
              <a:t>;</a:t>
            </a:r>
          </a:p>
          <a:p>
            <a:endParaRPr lang="en-US">
              <a:latin typeface="Consolas" panose="020B0609020204030204" pitchFamily="49" charset="0"/>
            </a:endParaRPr>
          </a:p>
          <a:p>
            <a:r>
              <a:rPr lang="en-US" smtClean="0">
                <a:latin typeface="Consolas" panose="020B0609020204030204" pitchFamily="49" charset="0"/>
              </a:rPr>
              <a:t>    </a:t>
            </a:r>
            <a:r>
              <a:rPr lang="en-US" b="1" smtClean="0">
                <a:latin typeface="Consolas" panose="020B0609020204030204" pitchFamily="49" charset="0"/>
              </a:rPr>
              <a:t>.</a:t>
            </a:r>
            <a:r>
              <a:rPr lang="en-US" b="1">
                <a:latin typeface="Consolas" panose="020B0609020204030204" pitchFamily="49" charset="0"/>
              </a:rPr>
              <a:t>redbox </a:t>
            </a:r>
            <a:r>
              <a:rPr lang="en-US">
                <a:latin typeface="Consolas" panose="020B0609020204030204" pitchFamily="49" charset="0"/>
              </a:rPr>
              <a:t>{</a:t>
            </a:r>
          </a:p>
          <a:p>
            <a:r>
              <a:rPr lang="en-US">
                <a:latin typeface="Consolas" panose="020B0609020204030204" pitchFamily="49" charset="0"/>
              </a:rPr>
              <a:t>        background-color: </a:t>
            </a:r>
            <a:r>
              <a:rPr lang="en-US" i="1">
                <a:latin typeface="Consolas" panose="020B0609020204030204" pitchFamily="49" charset="0"/>
              </a:rPr>
              <a:t>#ff0000</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#000000</a:t>
            </a:r>
            <a:r>
              <a:rPr lang="en-US">
                <a:latin typeface="Consolas" panose="020B0609020204030204" pitchFamily="49" charset="0"/>
              </a:rPr>
              <a:t>;</a:t>
            </a:r>
          </a:p>
          <a:p>
            <a:r>
              <a:rPr lang="en-US">
                <a:latin typeface="Consolas" panose="020B0609020204030204" pitchFamily="49" charset="0"/>
              </a:rPr>
              <a:t>    }</a:t>
            </a:r>
          </a:p>
          <a:p>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504108"/>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#main p </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#00ff00</a:t>
            </a:r>
            <a:r>
              <a:rPr lang="en-US">
                <a:latin typeface="Consolas" panose="020B0609020204030204" pitchFamily="49" charset="0"/>
              </a:rPr>
              <a:t>;</a:t>
            </a:r>
          </a:p>
          <a:p>
            <a:r>
              <a:rPr lang="en-US">
                <a:latin typeface="Consolas" panose="020B0609020204030204" pitchFamily="49" charset="0"/>
              </a:rPr>
              <a:t>    width: </a:t>
            </a:r>
            <a:r>
              <a:rPr lang="en-US" i="1">
                <a:latin typeface="Consolas" panose="020B0609020204030204" pitchFamily="49" charset="0"/>
              </a:rPr>
              <a:t>97%</a:t>
            </a:r>
            <a:r>
              <a:rPr lang="en-US">
                <a:latin typeface="Consolas" panose="020B0609020204030204" pitchFamily="49" charset="0"/>
              </a:rPr>
              <a:t>;</a:t>
            </a:r>
          </a:p>
          <a:p>
            <a:r>
              <a:rPr lang="en-US">
                <a:latin typeface="Consolas" panose="020B0609020204030204" pitchFamily="49" charset="0"/>
              </a:rPr>
              <a:t>}</a:t>
            </a:r>
          </a:p>
          <a:p>
            <a:r>
              <a:rPr lang="en-US" b="1">
                <a:latin typeface="Consolas" panose="020B0609020204030204" pitchFamily="49" charset="0"/>
              </a:rPr>
              <a:t>#main p .redbox </a:t>
            </a:r>
            <a:r>
              <a:rPr lang="en-US">
                <a:latin typeface="Consolas" panose="020B0609020204030204" pitchFamily="49" charset="0"/>
              </a:rPr>
              <a:t>{</a:t>
            </a:r>
          </a:p>
          <a:p>
            <a:r>
              <a:rPr lang="en-US">
                <a:latin typeface="Consolas" panose="020B0609020204030204" pitchFamily="49" charset="0"/>
              </a:rPr>
              <a:t>	background-color: </a:t>
            </a:r>
            <a:r>
              <a:rPr lang="en-US" i="1">
                <a:latin typeface="Consolas" panose="020B0609020204030204" pitchFamily="49" charset="0"/>
              </a:rPr>
              <a:t>#ff0000</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#000000</a:t>
            </a:r>
            <a:r>
              <a:rPr lang="en-US">
                <a:latin typeface="Consolas" panose="020B0609020204030204" pitchFamily="49" charset="0"/>
              </a:rPr>
              <a:t>;</a:t>
            </a:r>
          </a:p>
          <a:p>
            <a:r>
              <a:rPr lang="en-US">
                <a:latin typeface="Consolas" panose="020B0609020204030204" pitchFamily="49" charset="0"/>
              </a:rPr>
              <a:t>}</a:t>
            </a:r>
            <a:endParaRPr lang="uk-UA">
              <a:latin typeface="Consolas" panose="020B0609020204030204" pitchFamily="49" charset="0"/>
            </a:endParaRPr>
          </a:p>
        </p:txBody>
      </p:sp>
    </p:spTree>
    <p:extLst>
      <p:ext uri="{BB962C8B-B14F-4D97-AF65-F5344CB8AC3E}">
        <p14:creationId xmlns:p14="http://schemas.microsoft.com/office/powerpoint/2010/main" val="2161783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NESTED RULES</a:t>
            </a:r>
            <a:endParaRPr lang="uk-UA"/>
          </a:p>
        </p:txBody>
      </p:sp>
      <p:sp>
        <p:nvSpPr>
          <p:cNvPr id="3" name="Текст 2"/>
          <p:cNvSpPr>
            <a:spLocks noGrp="1"/>
          </p:cNvSpPr>
          <p:nvPr>
            <p:ph type="body" sz="quarter" idx="10"/>
          </p:nvPr>
        </p:nvSpPr>
        <p:spPr>
          <a:xfrm>
            <a:off x="685800" y="1709063"/>
            <a:ext cx="5174998"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a </a:t>
            </a:r>
            <a:r>
              <a:rPr lang="en-US">
                <a:latin typeface="Consolas" panose="020B0609020204030204" pitchFamily="49" charset="0"/>
              </a:rPr>
              <a:t>{</a:t>
            </a:r>
          </a:p>
          <a:p>
            <a:r>
              <a:rPr lang="en-US">
                <a:latin typeface="Consolas" panose="020B0609020204030204" pitchFamily="49" charset="0"/>
              </a:rPr>
              <a:t>    font-weight: </a:t>
            </a:r>
            <a:r>
              <a:rPr lang="en-US" i="1">
                <a:latin typeface="Consolas" panose="020B0609020204030204" pitchFamily="49" charset="0"/>
              </a:rPr>
              <a:t>bold</a:t>
            </a:r>
            <a:r>
              <a:rPr lang="en-US">
                <a:latin typeface="Consolas" panose="020B0609020204030204" pitchFamily="49" charset="0"/>
              </a:rPr>
              <a:t>;</a:t>
            </a:r>
          </a:p>
          <a:p>
            <a:r>
              <a:rPr lang="en-US">
                <a:latin typeface="Consolas" panose="020B0609020204030204" pitchFamily="49" charset="0"/>
              </a:rPr>
              <a:t>    text-decoration: </a:t>
            </a:r>
            <a:r>
              <a:rPr lang="en-US" i="1">
                <a:latin typeface="Consolas" panose="020B0609020204030204" pitchFamily="49" charset="0"/>
              </a:rPr>
              <a:t>none</a:t>
            </a:r>
            <a:r>
              <a:rPr lang="en-US">
                <a:latin typeface="Consolas" panose="020B0609020204030204" pitchFamily="49" charset="0"/>
              </a:rPr>
              <a:t>;</a:t>
            </a:r>
          </a:p>
          <a:p>
            <a:r>
              <a:rPr lang="en-US">
                <a:latin typeface="Consolas" panose="020B0609020204030204" pitchFamily="49" charset="0"/>
              </a:rPr>
              <a:t>    </a:t>
            </a:r>
            <a:r>
              <a:rPr lang="en-US" b="1">
                <a:latin typeface="Consolas" panose="020B0609020204030204" pitchFamily="49" charset="0"/>
              </a:rPr>
              <a:t>&amp;:hover </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text-decoration</a:t>
            </a:r>
            <a:r>
              <a:rPr lang="en-US">
                <a:latin typeface="Consolas" panose="020B0609020204030204" pitchFamily="49" charset="0"/>
              </a:rPr>
              <a:t>: </a:t>
            </a:r>
            <a:r>
              <a:rPr lang="en-US" i="1" spc="-150">
                <a:latin typeface="Consolas" panose="020B0609020204030204" pitchFamily="49" charset="0"/>
              </a:rPr>
              <a:t>underline</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a:t>
            </a:r>
            <a:endParaRPr lang="en-US">
              <a:latin typeface="Consolas" panose="020B0609020204030204" pitchFamily="49" charset="0"/>
            </a:endParaRPr>
          </a:p>
          <a:p>
            <a:r>
              <a:rPr lang="en-US">
                <a:latin typeface="Consolas" panose="020B0609020204030204" pitchFamily="49" charset="0"/>
              </a:rPr>
              <a:t>    body.firefox &amp; </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font-weight</a:t>
            </a:r>
            <a:r>
              <a:rPr lang="en-US">
                <a:latin typeface="Consolas" panose="020B0609020204030204" pitchFamily="49" charset="0"/>
              </a:rPr>
              <a:t>: </a:t>
            </a:r>
            <a:r>
              <a:rPr lang="en-US" i="1">
                <a:latin typeface="Consolas" panose="020B0609020204030204" pitchFamily="49" charset="0"/>
              </a:rPr>
              <a:t>normal</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a:t>
            </a:r>
            <a:endParaRPr lang="en-US">
              <a:latin typeface="Consolas" panose="020B0609020204030204" pitchFamily="49" charset="0"/>
            </a:endParaRPr>
          </a:p>
          <a:p>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a</a:t>
            </a:r>
            <a:r>
              <a:rPr lang="en-US">
                <a:latin typeface="Consolas" panose="020B0609020204030204" pitchFamily="49" charset="0"/>
              </a:rPr>
              <a:t> {</a:t>
            </a:r>
          </a:p>
          <a:p>
            <a:r>
              <a:rPr lang="en-US">
                <a:latin typeface="Consolas" panose="020B0609020204030204" pitchFamily="49" charset="0"/>
              </a:rPr>
              <a:t>    font-weight: </a:t>
            </a:r>
            <a:r>
              <a:rPr lang="en-US" i="1">
                <a:latin typeface="Consolas" panose="020B0609020204030204" pitchFamily="49" charset="0"/>
              </a:rPr>
              <a:t>bold</a:t>
            </a:r>
            <a:r>
              <a:rPr lang="en-US">
                <a:latin typeface="Consolas" panose="020B0609020204030204" pitchFamily="49" charset="0"/>
              </a:rPr>
              <a:t>;</a:t>
            </a:r>
          </a:p>
          <a:p>
            <a:r>
              <a:rPr lang="en-US">
                <a:latin typeface="Consolas" panose="020B0609020204030204" pitchFamily="49" charset="0"/>
              </a:rPr>
              <a:t>    text-decoration: </a:t>
            </a:r>
            <a:r>
              <a:rPr lang="en-US" i="1">
                <a:latin typeface="Consolas" panose="020B0609020204030204" pitchFamily="49" charset="0"/>
              </a:rPr>
              <a:t>none</a:t>
            </a:r>
            <a:r>
              <a:rPr lang="en-US">
                <a:latin typeface="Consolas" panose="020B0609020204030204" pitchFamily="49" charset="0"/>
              </a:rPr>
              <a:t>;</a:t>
            </a:r>
          </a:p>
          <a:p>
            <a:r>
              <a:rPr lang="en-US">
                <a:latin typeface="Consolas" panose="020B0609020204030204" pitchFamily="49" charset="0"/>
              </a:rPr>
              <a:t>}</a:t>
            </a:r>
          </a:p>
          <a:p>
            <a:r>
              <a:rPr lang="en-US" b="1">
                <a:latin typeface="Consolas" panose="020B0609020204030204" pitchFamily="49" charset="0"/>
              </a:rPr>
              <a:t>a:hover </a:t>
            </a:r>
            <a:r>
              <a:rPr lang="en-US">
                <a:latin typeface="Consolas" panose="020B0609020204030204" pitchFamily="49" charset="0"/>
              </a:rPr>
              <a:t>{</a:t>
            </a:r>
          </a:p>
          <a:p>
            <a:r>
              <a:rPr lang="en-US">
                <a:latin typeface="Consolas" panose="020B0609020204030204" pitchFamily="49" charset="0"/>
              </a:rPr>
              <a:t>	text-decoration: </a:t>
            </a:r>
            <a:r>
              <a:rPr lang="en-US" i="1">
                <a:latin typeface="Consolas" panose="020B0609020204030204" pitchFamily="49" charset="0"/>
              </a:rPr>
              <a:t>underline</a:t>
            </a:r>
            <a:r>
              <a:rPr lang="en-US">
                <a:latin typeface="Consolas" panose="020B0609020204030204" pitchFamily="49" charset="0"/>
              </a:rPr>
              <a:t>;</a:t>
            </a:r>
          </a:p>
          <a:p>
            <a:r>
              <a:rPr lang="en-US">
                <a:latin typeface="Consolas" panose="020B0609020204030204" pitchFamily="49" charset="0"/>
              </a:rPr>
              <a:t>}</a:t>
            </a:r>
          </a:p>
          <a:p>
            <a:r>
              <a:rPr lang="en-US" b="1">
                <a:latin typeface="Consolas" panose="020B0609020204030204" pitchFamily="49" charset="0"/>
              </a:rPr>
              <a:t>body.firefox a </a:t>
            </a:r>
            <a:r>
              <a:rPr lang="en-US">
                <a:latin typeface="Consolas" panose="020B0609020204030204" pitchFamily="49" charset="0"/>
              </a:rPr>
              <a:t>{</a:t>
            </a:r>
          </a:p>
          <a:p>
            <a:r>
              <a:rPr lang="en-US">
                <a:latin typeface="Consolas" panose="020B0609020204030204" pitchFamily="49" charset="0"/>
              </a:rPr>
              <a:t>	font-weight: </a:t>
            </a:r>
            <a:r>
              <a:rPr lang="en-US" i="1">
                <a:latin typeface="Consolas" panose="020B0609020204030204" pitchFamily="49" charset="0"/>
              </a:rPr>
              <a:t>normal</a:t>
            </a:r>
            <a:r>
              <a:rPr lang="en-US">
                <a:latin typeface="Consolas" panose="020B0609020204030204" pitchFamily="49" charset="0"/>
              </a:rPr>
              <a:t>;</a:t>
            </a:r>
          </a:p>
          <a:p>
            <a:r>
              <a:rPr lang="en-US">
                <a:latin typeface="Consolas" panose="020B0609020204030204" pitchFamily="49" charset="0"/>
              </a:rPr>
              <a:t>}</a:t>
            </a:r>
            <a:endParaRPr lang="uk-UA">
              <a:latin typeface="Consolas" panose="020B0609020204030204" pitchFamily="49" charset="0"/>
            </a:endParaRPr>
          </a:p>
        </p:txBody>
      </p:sp>
    </p:spTree>
    <p:extLst>
      <p:ext uri="{BB962C8B-B14F-4D97-AF65-F5344CB8AC3E}">
        <p14:creationId xmlns:p14="http://schemas.microsoft.com/office/powerpoint/2010/main" val="1884449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NESTED RULES</a:t>
            </a:r>
            <a:endParaRPr lang="uk-UA"/>
          </a:p>
        </p:txBody>
      </p:sp>
      <p:sp>
        <p:nvSpPr>
          <p:cNvPr id="3" name="Текст 2"/>
          <p:cNvSpPr>
            <a:spLocks noGrp="1"/>
          </p:cNvSpPr>
          <p:nvPr>
            <p:ph type="body" sz="quarter" idx="10"/>
          </p:nvPr>
        </p:nvSpPr>
        <p:spPr>
          <a:xfrm>
            <a:off x="685800" y="1709063"/>
            <a:ext cx="5174998"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#main </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black</a:t>
            </a:r>
            <a:r>
              <a:rPr lang="en-US">
                <a:latin typeface="Consolas" panose="020B0609020204030204" pitchFamily="49" charset="0"/>
              </a:rPr>
              <a:t>;</a:t>
            </a:r>
          </a:p>
          <a:p>
            <a:r>
              <a:rPr lang="en-US">
                <a:latin typeface="Consolas" panose="020B0609020204030204" pitchFamily="49" charset="0"/>
              </a:rPr>
              <a:t>    </a:t>
            </a:r>
            <a:r>
              <a:rPr lang="en-US" b="1">
                <a:latin typeface="Consolas" panose="020B0609020204030204" pitchFamily="49" charset="0"/>
              </a:rPr>
              <a:t>&amp;-sidebar </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border</a:t>
            </a:r>
            <a:r>
              <a:rPr lang="en-US">
                <a:latin typeface="Consolas" panose="020B0609020204030204" pitchFamily="49" charset="0"/>
              </a:rPr>
              <a:t>: </a:t>
            </a:r>
            <a:r>
              <a:rPr lang="en-US" i="1">
                <a:latin typeface="Consolas" panose="020B0609020204030204" pitchFamily="49" charset="0"/>
              </a:rPr>
              <a:t>1px solid</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a:t>
            </a:r>
            <a:endParaRPr lang="en-US">
              <a:latin typeface="Consolas" panose="020B0609020204030204" pitchFamily="49" charset="0"/>
            </a:endParaRPr>
          </a:p>
          <a:p>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#main </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black</a:t>
            </a:r>
            <a:r>
              <a:rPr lang="en-US">
                <a:latin typeface="Consolas" panose="020B0609020204030204" pitchFamily="49" charset="0"/>
              </a:rPr>
              <a:t>;</a:t>
            </a:r>
          </a:p>
          <a:p>
            <a:r>
              <a:rPr lang="en-US">
                <a:latin typeface="Consolas" panose="020B0609020204030204" pitchFamily="49" charset="0"/>
              </a:rPr>
              <a:t>}</a:t>
            </a:r>
          </a:p>
          <a:p>
            <a:r>
              <a:rPr lang="en-US" b="1">
                <a:latin typeface="Consolas" panose="020B0609020204030204" pitchFamily="49" charset="0"/>
              </a:rPr>
              <a:t>#main-sidebar </a:t>
            </a:r>
            <a:r>
              <a:rPr lang="en-US">
                <a:latin typeface="Consolas" panose="020B0609020204030204" pitchFamily="49" charset="0"/>
              </a:rPr>
              <a:t>{</a:t>
            </a:r>
          </a:p>
          <a:p>
            <a:r>
              <a:rPr lang="en-US">
                <a:latin typeface="Consolas" panose="020B0609020204030204" pitchFamily="49" charset="0"/>
              </a:rPr>
              <a:t>	border: </a:t>
            </a:r>
            <a:r>
              <a:rPr lang="en-US" i="1">
                <a:latin typeface="Consolas" panose="020B0609020204030204" pitchFamily="49" charset="0"/>
              </a:rPr>
              <a:t>1px solid</a:t>
            </a:r>
            <a:r>
              <a:rPr lang="en-US">
                <a:latin typeface="Consolas" panose="020B0609020204030204" pitchFamily="49" charset="0"/>
              </a:rPr>
              <a:t>;</a:t>
            </a:r>
          </a:p>
          <a:p>
            <a:r>
              <a:rPr lang="en-US">
                <a:latin typeface="Consolas" panose="020B0609020204030204" pitchFamily="49" charset="0"/>
              </a:rPr>
              <a:t>}</a:t>
            </a:r>
            <a:endParaRPr lang="uk-UA">
              <a:latin typeface="Consolas" panose="020B0609020204030204" pitchFamily="49" charset="0"/>
            </a:endParaRPr>
          </a:p>
        </p:txBody>
      </p:sp>
    </p:spTree>
    <p:extLst>
      <p:ext uri="{BB962C8B-B14F-4D97-AF65-F5344CB8AC3E}">
        <p14:creationId xmlns:p14="http://schemas.microsoft.com/office/powerpoint/2010/main" val="2270968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NESTED </a:t>
            </a:r>
            <a:r>
              <a:rPr lang="en-US" smtClean="0"/>
              <a:t>PROPERTIES</a:t>
            </a:r>
            <a:endParaRPr lang="uk-UA"/>
          </a:p>
        </p:txBody>
      </p:sp>
      <p:sp>
        <p:nvSpPr>
          <p:cNvPr id="3" name="Текст 2"/>
          <p:cNvSpPr>
            <a:spLocks noGrp="1"/>
          </p:cNvSpPr>
          <p:nvPr>
            <p:ph type="body" sz="quarter" idx="10"/>
          </p:nvPr>
        </p:nvSpPr>
        <p:spPr>
          <a:xfrm>
            <a:off x="685800" y="1709063"/>
            <a:ext cx="5174998"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a:latin typeface="Consolas" panose="020B0609020204030204" pitchFamily="49" charset="0"/>
              </a:rPr>
              <a:t>.</a:t>
            </a:r>
            <a:r>
              <a:rPr lang="en-US" b="1">
                <a:latin typeface="Consolas" panose="020B0609020204030204" pitchFamily="49" charset="0"/>
              </a:rPr>
              <a:t>funky</a:t>
            </a:r>
            <a:r>
              <a:rPr lang="en-US">
                <a:latin typeface="Consolas" panose="020B0609020204030204" pitchFamily="49" charset="0"/>
              </a:rPr>
              <a:t> {</a:t>
            </a:r>
          </a:p>
          <a:p>
            <a:r>
              <a:rPr lang="en-US">
                <a:latin typeface="Consolas" panose="020B0609020204030204" pitchFamily="49" charset="0"/>
              </a:rPr>
              <a:t>    </a:t>
            </a:r>
            <a:r>
              <a:rPr lang="en-US" b="1">
                <a:latin typeface="Consolas" panose="020B0609020204030204" pitchFamily="49" charset="0"/>
              </a:rPr>
              <a:t>font: </a:t>
            </a:r>
            <a:r>
              <a:rPr lang="en-US">
                <a:latin typeface="Consolas" panose="020B0609020204030204" pitchFamily="49" charset="0"/>
              </a:rPr>
              <a:t>{</a:t>
            </a:r>
          </a:p>
          <a:p>
            <a:r>
              <a:rPr lang="en-US">
                <a:latin typeface="Consolas" panose="020B0609020204030204" pitchFamily="49" charset="0"/>
              </a:rPr>
              <a:t>        family: </a:t>
            </a:r>
            <a:r>
              <a:rPr lang="en-US" i="1">
                <a:latin typeface="Consolas" panose="020B0609020204030204" pitchFamily="49" charset="0"/>
              </a:rPr>
              <a:t>fantasy</a:t>
            </a:r>
            <a:r>
              <a:rPr lang="en-US">
                <a:latin typeface="Consolas" panose="020B0609020204030204" pitchFamily="49" charset="0"/>
              </a:rPr>
              <a:t>;</a:t>
            </a:r>
          </a:p>
          <a:p>
            <a:r>
              <a:rPr lang="en-US">
                <a:latin typeface="Consolas" panose="020B0609020204030204" pitchFamily="49" charset="0"/>
              </a:rPr>
              <a:t>        size: </a:t>
            </a:r>
            <a:r>
              <a:rPr lang="en-US" i="1">
                <a:latin typeface="Consolas" panose="020B0609020204030204" pitchFamily="49" charset="0"/>
              </a:rPr>
              <a:t>30em</a:t>
            </a:r>
            <a:r>
              <a:rPr lang="en-US">
                <a:latin typeface="Consolas" panose="020B0609020204030204" pitchFamily="49" charset="0"/>
              </a:rPr>
              <a:t>;</a:t>
            </a:r>
          </a:p>
          <a:p>
            <a:r>
              <a:rPr lang="en-US">
                <a:latin typeface="Consolas" panose="020B0609020204030204" pitchFamily="49" charset="0"/>
              </a:rPr>
              <a:t>        weight: </a:t>
            </a:r>
            <a:r>
              <a:rPr lang="en-US" i="1">
                <a:latin typeface="Consolas" panose="020B0609020204030204" pitchFamily="49" charset="0"/>
              </a:rPr>
              <a:t>bold</a:t>
            </a:r>
            <a:r>
              <a:rPr lang="en-US">
                <a:latin typeface="Consolas" panose="020B0609020204030204" pitchFamily="49" charset="0"/>
              </a:rPr>
              <a:t>;</a:t>
            </a:r>
          </a:p>
          <a:p>
            <a:r>
              <a:rPr lang="en-US">
                <a:latin typeface="Consolas" panose="020B0609020204030204" pitchFamily="49" charset="0"/>
              </a:rPr>
              <a:t>    }</a:t>
            </a:r>
          </a:p>
          <a:p>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.funky </a:t>
            </a:r>
            <a:r>
              <a:rPr lang="en-US">
                <a:latin typeface="Consolas" panose="020B0609020204030204" pitchFamily="49" charset="0"/>
              </a:rPr>
              <a:t>{</a:t>
            </a:r>
          </a:p>
          <a:p>
            <a:r>
              <a:rPr lang="en-US">
                <a:latin typeface="Consolas" panose="020B0609020204030204" pitchFamily="49" charset="0"/>
              </a:rPr>
              <a:t>    font-family: </a:t>
            </a:r>
            <a:r>
              <a:rPr lang="en-US" i="1">
                <a:latin typeface="Consolas" panose="020B0609020204030204" pitchFamily="49" charset="0"/>
              </a:rPr>
              <a:t>fantasy</a:t>
            </a:r>
            <a:r>
              <a:rPr lang="en-US">
                <a:latin typeface="Consolas" panose="020B0609020204030204" pitchFamily="49" charset="0"/>
              </a:rPr>
              <a:t>;</a:t>
            </a:r>
          </a:p>
          <a:p>
            <a:r>
              <a:rPr lang="en-US">
                <a:latin typeface="Consolas" panose="020B0609020204030204" pitchFamily="49" charset="0"/>
              </a:rPr>
              <a:t>    font-size: </a:t>
            </a:r>
            <a:r>
              <a:rPr lang="en-US" i="1">
                <a:latin typeface="Consolas" panose="020B0609020204030204" pitchFamily="49" charset="0"/>
              </a:rPr>
              <a:t>30em</a:t>
            </a:r>
            <a:r>
              <a:rPr lang="en-US">
                <a:latin typeface="Consolas" panose="020B0609020204030204" pitchFamily="49" charset="0"/>
              </a:rPr>
              <a:t>;</a:t>
            </a:r>
          </a:p>
          <a:p>
            <a:r>
              <a:rPr lang="en-US">
                <a:latin typeface="Consolas" panose="020B0609020204030204" pitchFamily="49" charset="0"/>
              </a:rPr>
              <a:t>    font-weight: </a:t>
            </a:r>
            <a:r>
              <a:rPr lang="en-US" i="1">
                <a:latin typeface="Consolas" panose="020B0609020204030204" pitchFamily="49" charset="0"/>
              </a:rPr>
              <a:t>bold</a:t>
            </a:r>
            <a:r>
              <a:rPr lang="en-US">
                <a:latin typeface="Consolas" panose="020B0609020204030204" pitchFamily="49" charset="0"/>
              </a:rPr>
              <a:t>;</a:t>
            </a:r>
          </a:p>
          <a:p>
            <a:r>
              <a:rPr lang="en-US">
                <a:latin typeface="Consolas" panose="020B0609020204030204" pitchFamily="49" charset="0"/>
              </a:rPr>
              <a:t>}</a:t>
            </a:r>
            <a:endParaRPr lang="uk-UA">
              <a:latin typeface="Consolas" panose="020B0609020204030204" pitchFamily="49" charset="0"/>
            </a:endParaRPr>
          </a:p>
        </p:txBody>
      </p:sp>
    </p:spTree>
    <p:extLst>
      <p:ext uri="{BB962C8B-B14F-4D97-AF65-F5344CB8AC3E}">
        <p14:creationId xmlns:p14="http://schemas.microsoft.com/office/powerpoint/2010/main" val="1315079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smtClean="0"/>
              <a:t>FUNCTIONS &amp; VARIABLES</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4740800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FUNCTIONS</a:t>
            </a:r>
            <a:endParaRPr lang="uk-UA"/>
          </a:p>
        </p:txBody>
      </p:sp>
      <p:sp>
        <p:nvSpPr>
          <p:cNvPr id="3" name="Текст 2"/>
          <p:cNvSpPr>
            <a:spLocks noGrp="1"/>
          </p:cNvSpPr>
          <p:nvPr>
            <p:ph type="body" sz="quarter" idx="10"/>
          </p:nvPr>
        </p:nvSpPr>
        <p:spPr>
          <a:xfrm>
            <a:off x="685800" y="3120571"/>
            <a:ext cx="5174998" cy="307769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a:t>
            </a:r>
            <a:r>
              <a:rPr lang="en-US" sz="2400">
                <a:latin typeface="Consolas" panose="020B0609020204030204" pitchFamily="49" charset="0"/>
              </a:rPr>
              <a:t> {</a:t>
            </a:r>
          </a:p>
          <a:p>
            <a:r>
              <a:rPr lang="en-US" sz="2400">
                <a:latin typeface="Consolas" panose="020B0609020204030204" pitchFamily="49" charset="0"/>
              </a:rPr>
              <a:t>    color: </a:t>
            </a:r>
            <a:r>
              <a:rPr lang="en-US" sz="2400" i="1">
                <a:latin typeface="Consolas" panose="020B0609020204030204" pitchFamily="49" charset="0"/>
              </a:rPr>
              <a:t>hsl(0, 100%, 50%)</a:t>
            </a:r>
            <a:r>
              <a:rPr lang="en-US" sz="2400">
                <a:latin typeface="Consolas" panose="020B0609020204030204" pitchFamily="49" charset="0"/>
              </a:rPr>
              <a:t>;</a:t>
            </a:r>
          </a:p>
          <a:p>
            <a:r>
              <a:rPr lang="en-US" sz="2400">
                <a:latin typeface="Consolas" panose="020B0609020204030204" pitchFamily="49" charset="0"/>
              </a:rPr>
              <a:t>}</a:t>
            </a:r>
          </a:p>
        </p:txBody>
      </p:sp>
      <p:sp>
        <p:nvSpPr>
          <p:cNvPr id="4" name="Текст 3"/>
          <p:cNvSpPr>
            <a:spLocks noGrp="1"/>
          </p:cNvSpPr>
          <p:nvPr>
            <p:ph type="body" sz="quarter" idx="11"/>
          </p:nvPr>
        </p:nvSpPr>
        <p:spPr>
          <a:xfrm>
            <a:off x="6330696" y="3120571"/>
            <a:ext cx="5175504" cy="307769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a:t>
            </a:r>
            <a:r>
              <a:rPr lang="en-US" sz="2400">
                <a:latin typeface="Consolas" panose="020B0609020204030204" pitchFamily="49" charset="0"/>
              </a:rPr>
              <a:t> {</a:t>
            </a:r>
          </a:p>
          <a:p>
            <a:r>
              <a:rPr lang="en-US" sz="2400">
                <a:latin typeface="Consolas" panose="020B0609020204030204" pitchFamily="49" charset="0"/>
              </a:rPr>
              <a:t>    color: </a:t>
            </a:r>
            <a:r>
              <a:rPr lang="en-US" sz="2400" i="1">
                <a:latin typeface="Consolas" panose="020B0609020204030204" pitchFamily="49" charset="0"/>
              </a:rPr>
              <a:t>#ff0000</a:t>
            </a:r>
            <a:r>
              <a:rPr lang="en-US" sz="2400">
                <a:latin typeface="Consolas" panose="020B0609020204030204" pitchFamily="49" charset="0"/>
              </a:rPr>
              <a:t>;</a:t>
            </a:r>
          </a:p>
          <a:p>
            <a:r>
              <a:rPr lang="en-US" sz="2400">
                <a:latin typeface="Consolas" panose="020B0609020204030204" pitchFamily="49" charset="0"/>
              </a:rPr>
              <a:t>}</a:t>
            </a:r>
            <a:endParaRPr lang="uk-UA" sz="2400">
              <a:latin typeface="Consolas" panose="020B0609020204030204" pitchFamily="49" charset="0"/>
            </a:endParaRPr>
          </a:p>
        </p:txBody>
      </p:sp>
      <p:sp>
        <p:nvSpPr>
          <p:cNvPr id="6" name="Текст 4"/>
          <p:cNvSpPr txBox="1">
            <a:spLocks/>
          </p:cNvSpPr>
          <p:nvPr/>
        </p:nvSpPr>
        <p:spPr>
          <a:xfrm>
            <a:off x="685799" y="1709064"/>
            <a:ext cx="10838543" cy="984885"/>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smtClean="0">
                <a:latin typeface="Lato" panose="020F0502020204030203" pitchFamily="34" charset="0"/>
                <a:ea typeface="Lato" panose="020F0502020204030203" pitchFamily="34" charset="0"/>
                <a:cs typeface="Lato" panose="020F0502020204030203" pitchFamily="34" charset="0"/>
              </a:rPr>
              <a:t>SassScript defines some useful functions that are called using the normal CSS function syntax.</a:t>
            </a:r>
            <a:endParaRPr lang="uk-UA" sz="29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55965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FUNCTIONS</a:t>
            </a:r>
            <a:endParaRPr lang="uk-UA"/>
          </a:p>
        </p:txBody>
      </p:sp>
      <p:sp>
        <p:nvSpPr>
          <p:cNvPr id="9" name="Прямоугольник 8"/>
          <p:cNvSpPr/>
          <p:nvPr/>
        </p:nvSpPr>
        <p:spPr>
          <a:xfrm>
            <a:off x="2345489" y="1876791"/>
            <a:ext cx="2159566" cy="707886"/>
          </a:xfrm>
          <a:prstGeom prst="rect">
            <a:avLst/>
          </a:prstGeom>
        </p:spPr>
        <p:txBody>
          <a:bodyPr wrap="none">
            <a:spAutoFit/>
          </a:bodyPr>
          <a:lstStyle/>
          <a:p>
            <a:r>
              <a:rPr lang="en-US" sz="4000">
                <a:latin typeface="Consolas" panose="020B0609020204030204" pitchFamily="49" charset="0"/>
              </a:rPr>
              <a:t>lighten</a:t>
            </a:r>
            <a:endParaRPr lang="uk-UA" sz="4000">
              <a:latin typeface="Consolas" panose="020B0609020204030204" pitchFamily="49" charset="0"/>
            </a:endParaRPr>
          </a:p>
        </p:txBody>
      </p:sp>
      <p:sp>
        <p:nvSpPr>
          <p:cNvPr id="10" name="Прямоугольник 9"/>
          <p:cNvSpPr/>
          <p:nvPr/>
        </p:nvSpPr>
        <p:spPr>
          <a:xfrm>
            <a:off x="3793516" y="2875002"/>
            <a:ext cx="1367682" cy="523220"/>
          </a:xfrm>
          <a:prstGeom prst="rect">
            <a:avLst/>
          </a:prstGeom>
        </p:spPr>
        <p:txBody>
          <a:bodyPr wrap="none">
            <a:spAutoFit/>
          </a:bodyPr>
          <a:lstStyle/>
          <a:p>
            <a:r>
              <a:rPr lang="en-US" sz="2800">
                <a:latin typeface="Consolas" panose="020B0609020204030204" pitchFamily="49" charset="0"/>
              </a:rPr>
              <a:t>darken</a:t>
            </a:r>
            <a:endParaRPr lang="uk-UA" sz="2800">
              <a:latin typeface="Consolas" panose="020B0609020204030204" pitchFamily="49" charset="0"/>
            </a:endParaRPr>
          </a:p>
        </p:txBody>
      </p:sp>
      <p:sp>
        <p:nvSpPr>
          <p:cNvPr id="11" name="Прямоугольник 10"/>
          <p:cNvSpPr/>
          <p:nvPr/>
        </p:nvSpPr>
        <p:spPr>
          <a:xfrm>
            <a:off x="3455645" y="3853934"/>
            <a:ext cx="1762021" cy="523220"/>
          </a:xfrm>
          <a:prstGeom prst="rect">
            <a:avLst/>
          </a:prstGeom>
        </p:spPr>
        <p:txBody>
          <a:bodyPr wrap="none">
            <a:spAutoFit/>
          </a:bodyPr>
          <a:lstStyle/>
          <a:p>
            <a:r>
              <a:rPr lang="en-US" sz="2800">
                <a:latin typeface="Consolas" panose="020B0609020204030204" pitchFamily="49" charset="0"/>
              </a:rPr>
              <a:t>saturate</a:t>
            </a:r>
            <a:endParaRPr lang="uk-UA" sz="2800">
              <a:latin typeface="Consolas" panose="020B0609020204030204" pitchFamily="49" charset="0"/>
            </a:endParaRPr>
          </a:p>
        </p:txBody>
      </p:sp>
      <p:sp>
        <p:nvSpPr>
          <p:cNvPr id="12" name="Прямоугольник 11"/>
          <p:cNvSpPr/>
          <p:nvPr/>
        </p:nvSpPr>
        <p:spPr>
          <a:xfrm>
            <a:off x="5328320" y="2130753"/>
            <a:ext cx="2945037" cy="523220"/>
          </a:xfrm>
          <a:prstGeom prst="rect">
            <a:avLst/>
          </a:prstGeom>
        </p:spPr>
        <p:txBody>
          <a:bodyPr wrap="none">
            <a:spAutoFit/>
          </a:bodyPr>
          <a:lstStyle/>
          <a:p>
            <a:r>
              <a:rPr lang="en-US" sz="2800">
                <a:latin typeface="Consolas" panose="020B0609020204030204" pitchFamily="49" charset="0"/>
              </a:rPr>
              <a:t>transparentize</a:t>
            </a:r>
            <a:endParaRPr lang="uk-UA" sz="2800">
              <a:latin typeface="Consolas" panose="020B0609020204030204" pitchFamily="49" charset="0"/>
            </a:endParaRPr>
          </a:p>
        </p:txBody>
      </p:sp>
      <p:sp>
        <p:nvSpPr>
          <p:cNvPr id="13" name="Прямоугольник 12"/>
          <p:cNvSpPr/>
          <p:nvPr/>
        </p:nvSpPr>
        <p:spPr>
          <a:xfrm>
            <a:off x="1299285" y="3470049"/>
            <a:ext cx="2156360" cy="523220"/>
          </a:xfrm>
          <a:prstGeom prst="rect">
            <a:avLst/>
          </a:prstGeom>
        </p:spPr>
        <p:txBody>
          <a:bodyPr wrap="none">
            <a:spAutoFit/>
          </a:bodyPr>
          <a:lstStyle/>
          <a:p>
            <a:r>
              <a:rPr lang="en-US" sz="2800">
                <a:latin typeface="Consolas" panose="020B0609020204030204" pitchFamily="49" charset="0"/>
              </a:rPr>
              <a:t>str-length</a:t>
            </a:r>
            <a:endParaRPr lang="uk-UA" sz="2800">
              <a:latin typeface="Consolas" panose="020B0609020204030204" pitchFamily="49" charset="0"/>
            </a:endParaRPr>
          </a:p>
        </p:txBody>
      </p:sp>
      <p:sp>
        <p:nvSpPr>
          <p:cNvPr id="14" name="Прямоугольник 13"/>
          <p:cNvSpPr/>
          <p:nvPr/>
        </p:nvSpPr>
        <p:spPr>
          <a:xfrm>
            <a:off x="7757890" y="2486353"/>
            <a:ext cx="3852337" cy="707886"/>
          </a:xfrm>
          <a:prstGeom prst="rect">
            <a:avLst/>
          </a:prstGeom>
        </p:spPr>
        <p:txBody>
          <a:bodyPr wrap="none">
            <a:spAutoFit/>
          </a:bodyPr>
          <a:lstStyle/>
          <a:p>
            <a:r>
              <a:rPr lang="en-US" sz="4000">
                <a:latin typeface="Consolas" panose="020B0609020204030204" pitchFamily="49" charset="0"/>
              </a:rPr>
              <a:t>to-upper-case</a:t>
            </a:r>
            <a:endParaRPr lang="uk-UA" sz="4000">
              <a:latin typeface="Consolas" panose="020B0609020204030204" pitchFamily="49" charset="0"/>
            </a:endParaRPr>
          </a:p>
        </p:txBody>
      </p:sp>
      <p:sp>
        <p:nvSpPr>
          <p:cNvPr id="15" name="Прямоугольник 14"/>
          <p:cNvSpPr/>
          <p:nvPr/>
        </p:nvSpPr>
        <p:spPr>
          <a:xfrm>
            <a:off x="9353615" y="1266018"/>
            <a:ext cx="2018501" cy="400110"/>
          </a:xfrm>
          <a:prstGeom prst="rect">
            <a:avLst/>
          </a:prstGeom>
        </p:spPr>
        <p:txBody>
          <a:bodyPr wrap="none">
            <a:spAutoFit/>
          </a:bodyPr>
          <a:lstStyle/>
          <a:p>
            <a:r>
              <a:rPr lang="en-US" sz="2000">
                <a:latin typeface="Consolas" panose="020B0609020204030204" pitchFamily="49" charset="0"/>
              </a:rPr>
              <a:t>to-lower-case</a:t>
            </a:r>
            <a:endParaRPr lang="uk-UA" sz="2000">
              <a:latin typeface="Consolas" panose="020B0609020204030204" pitchFamily="49" charset="0"/>
            </a:endParaRPr>
          </a:p>
        </p:txBody>
      </p:sp>
      <p:sp>
        <p:nvSpPr>
          <p:cNvPr id="16" name="Прямоугольник 15"/>
          <p:cNvSpPr/>
          <p:nvPr/>
        </p:nvSpPr>
        <p:spPr>
          <a:xfrm>
            <a:off x="4291408" y="4577209"/>
            <a:ext cx="1739579" cy="769441"/>
          </a:xfrm>
          <a:prstGeom prst="rect">
            <a:avLst/>
          </a:prstGeom>
        </p:spPr>
        <p:txBody>
          <a:bodyPr wrap="none">
            <a:spAutoFit/>
          </a:bodyPr>
          <a:lstStyle/>
          <a:p>
            <a:r>
              <a:rPr lang="en-US" sz="4400">
                <a:latin typeface="Consolas" panose="020B0609020204030204" pitchFamily="49" charset="0"/>
              </a:rPr>
              <a:t>round</a:t>
            </a:r>
            <a:endParaRPr lang="uk-UA" sz="4400">
              <a:latin typeface="Consolas" panose="020B0609020204030204" pitchFamily="49" charset="0"/>
            </a:endParaRPr>
          </a:p>
        </p:txBody>
      </p:sp>
      <p:sp>
        <p:nvSpPr>
          <p:cNvPr id="17" name="Прямоугольник 16"/>
          <p:cNvSpPr/>
          <p:nvPr/>
        </p:nvSpPr>
        <p:spPr>
          <a:xfrm>
            <a:off x="8144483" y="3860018"/>
            <a:ext cx="1313180" cy="707886"/>
          </a:xfrm>
          <a:prstGeom prst="rect">
            <a:avLst/>
          </a:prstGeom>
        </p:spPr>
        <p:txBody>
          <a:bodyPr wrap="none">
            <a:spAutoFit/>
          </a:bodyPr>
          <a:lstStyle/>
          <a:p>
            <a:r>
              <a:rPr lang="en-US" sz="4000">
                <a:latin typeface="Consolas" panose="020B0609020204030204" pitchFamily="49" charset="0"/>
              </a:rPr>
              <a:t>ceil</a:t>
            </a:r>
            <a:endParaRPr lang="uk-UA" sz="4000">
              <a:latin typeface="Consolas" panose="020B0609020204030204" pitchFamily="49" charset="0"/>
            </a:endParaRPr>
          </a:p>
        </p:txBody>
      </p:sp>
      <p:sp>
        <p:nvSpPr>
          <p:cNvPr id="18" name="Прямоугольник 17"/>
          <p:cNvSpPr/>
          <p:nvPr/>
        </p:nvSpPr>
        <p:spPr>
          <a:xfrm>
            <a:off x="6404601" y="4213961"/>
            <a:ext cx="889987" cy="400110"/>
          </a:xfrm>
          <a:prstGeom prst="rect">
            <a:avLst/>
          </a:prstGeom>
        </p:spPr>
        <p:txBody>
          <a:bodyPr wrap="none">
            <a:spAutoFit/>
          </a:bodyPr>
          <a:lstStyle/>
          <a:p>
            <a:r>
              <a:rPr lang="en-US" sz="2000">
                <a:latin typeface="Consolas" panose="020B0609020204030204" pitchFamily="49" charset="0"/>
              </a:rPr>
              <a:t>floor</a:t>
            </a:r>
            <a:endParaRPr lang="uk-UA" sz="2000">
              <a:latin typeface="Consolas" panose="020B0609020204030204" pitchFamily="49" charset="0"/>
            </a:endParaRPr>
          </a:p>
        </p:txBody>
      </p:sp>
      <p:sp>
        <p:nvSpPr>
          <p:cNvPr id="19" name="Прямоугольник 18"/>
          <p:cNvSpPr/>
          <p:nvPr/>
        </p:nvSpPr>
        <p:spPr>
          <a:xfrm>
            <a:off x="2228450" y="4985657"/>
            <a:ext cx="1117614" cy="769441"/>
          </a:xfrm>
          <a:prstGeom prst="rect">
            <a:avLst/>
          </a:prstGeom>
        </p:spPr>
        <p:txBody>
          <a:bodyPr wrap="none">
            <a:spAutoFit/>
          </a:bodyPr>
          <a:lstStyle/>
          <a:p>
            <a:r>
              <a:rPr lang="en-US" sz="4400">
                <a:latin typeface="Consolas" panose="020B0609020204030204" pitchFamily="49" charset="0"/>
              </a:rPr>
              <a:t>abs</a:t>
            </a:r>
            <a:endParaRPr lang="uk-UA" sz="4400">
              <a:latin typeface="Consolas" panose="020B0609020204030204" pitchFamily="49" charset="0"/>
            </a:endParaRPr>
          </a:p>
        </p:txBody>
      </p:sp>
      <p:sp>
        <p:nvSpPr>
          <p:cNvPr id="20" name="Прямоугольник 19"/>
          <p:cNvSpPr/>
          <p:nvPr/>
        </p:nvSpPr>
        <p:spPr>
          <a:xfrm>
            <a:off x="8513174" y="1666128"/>
            <a:ext cx="944489" cy="646331"/>
          </a:xfrm>
          <a:prstGeom prst="rect">
            <a:avLst/>
          </a:prstGeom>
        </p:spPr>
        <p:txBody>
          <a:bodyPr wrap="none">
            <a:spAutoFit/>
          </a:bodyPr>
          <a:lstStyle/>
          <a:p>
            <a:r>
              <a:rPr lang="en-US" sz="3600">
                <a:latin typeface="Consolas" panose="020B0609020204030204" pitchFamily="49" charset="0"/>
              </a:rPr>
              <a:t>min</a:t>
            </a:r>
            <a:endParaRPr lang="uk-UA" sz="3600">
              <a:latin typeface="Consolas" panose="020B0609020204030204" pitchFamily="49" charset="0"/>
            </a:endParaRPr>
          </a:p>
        </p:txBody>
      </p:sp>
      <p:sp>
        <p:nvSpPr>
          <p:cNvPr id="21" name="Прямоугольник 20"/>
          <p:cNvSpPr/>
          <p:nvPr/>
        </p:nvSpPr>
        <p:spPr>
          <a:xfrm>
            <a:off x="7395560" y="4747191"/>
            <a:ext cx="1117614" cy="769441"/>
          </a:xfrm>
          <a:prstGeom prst="rect">
            <a:avLst/>
          </a:prstGeom>
        </p:spPr>
        <p:txBody>
          <a:bodyPr wrap="none">
            <a:spAutoFit/>
          </a:bodyPr>
          <a:lstStyle/>
          <a:p>
            <a:r>
              <a:rPr lang="en-US" sz="4400">
                <a:latin typeface="Consolas" panose="020B0609020204030204" pitchFamily="49" charset="0"/>
              </a:rPr>
              <a:t>max</a:t>
            </a:r>
            <a:endParaRPr lang="uk-UA" sz="4400">
              <a:latin typeface="Consolas" panose="020B0609020204030204" pitchFamily="49" charset="0"/>
            </a:endParaRPr>
          </a:p>
        </p:txBody>
      </p:sp>
      <p:sp>
        <p:nvSpPr>
          <p:cNvPr id="22" name="Прямоугольник 21"/>
          <p:cNvSpPr/>
          <p:nvPr/>
        </p:nvSpPr>
        <p:spPr>
          <a:xfrm>
            <a:off x="5734266" y="3244334"/>
            <a:ext cx="2050561" cy="769441"/>
          </a:xfrm>
          <a:prstGeom prst="rect">
            <a:avLst/>
          </a:prstGeom>
        </p:spPr>
        <p:txBody>
          <a:bodyPr wrap="none">
            <a:spAutoFit/>
          </a:bodyPr>
          <a:lstStyle/>
          <a:p>
            <a:r>
              <a:rPr lang="en-US" sz="4400" smtClean="0">
                <a:latin typeface="Consolas" panose="020B0609020204030204" pitchFamily="49" charset="0"/>
              </a:rPr>
              <a:t>random</a:t>
            </a:r>
            <a:endParaRPr lang="uk-UA" sz="4400">
              <a:latin typeface="Consolas" panose="020B0609020204030204" pitchFamily="49" charset="0"/>
            </a:endParaRPr>
          </a:p>
        </p:txBody>
      </p:sp>
      <p:sp>
        <p:nvSpPr>
          <p:cNvPr id="25" name="Прямоугольник 24"/>
          <p:cNvSpPr/>
          <p:nvPr/>
        </p:nvSpPr>
        <p:spPr>
          <a:xfrm>
            <a:off x="6004384" y="1481462"/>
            <a:ext cx="776175" cy="523220"/>
          </a:xfrm>
          <a:prstGeom prst="rect">
            <a:avLst/>
          </a:prstGeom>
        </p:spPr>
        <p:txBody>
          <a:bodyPr wrap="none">
            <a:spAutoFit/>
          </a:bodyPr>
          <a:lstStyle/>
          <a:p>
            <a:r>
              <a:rPr lang="en-US" sz="2800">
                <a:latin typeface="Consolas" panose="020B0609020204030204" pitchFamily="49" charset="0"/>
              </a:rPr>
              <a:t>red</a:t>
            </a:r>
            <a:endParaRPr lang="uk-UA" sz="2800">
              <a:latin typeface="Consolas" panose="020B0609020204030204" pitchFamily="49" charset="0"/>
            </a:endParaRPr>
          </a:p>
        </p:txBody>
      </p:sp>
      <p:sp>
        <p:nvSpPr>
          <p:cNvPr id="26" name="Прямоугольник 25"/>
          <p:cNvSpPr/>
          <p:nvPr/>
        </p:nvSpPr>
        <p:spPr>
          <a:xfrm>
            <a:off x="944179" y="4424026"/>
            <a:ext cx="1451038" cy="646331"/>
          </a:xfrm>
          <a:prstGeom prst="rect">
            <a:avLst/>
          </a:prstGeom>
        </p:spPr>
        <p:txBody>
          <a:bodyPr wrap="none">
            <a:spAutoFit/>
          </a:bodyPr>
          <a:lstStyle/>
          <a:p>
            <a:r>
              <a:rPr lang="en-US" sz="3600">
                <a:latin typeface="Consolas" panose="020B0609020204030204" pitchFamily="49" charset="0"/>
              </a:rPr>
              <a:t>green</a:t>
            </a:r>
            <a:endParaRPr lang="uk-UA" sz="3600">
              <a:latin typeface="Consolas" panose="020B0609020204030204" pitchFamily="49" charset="0"/>
            </a:endParaRPr>
          </a:p>
        </p:txBody>
      </p:sp>
      <p:sp>
        <p:nvSpPr>
          <p:cNvPr id="27" name="Прямоугольник 26"/>
          <p:cNvSpPr/>
          <p:nvPr/>
        </p:nvSpPr>
        <p:spPr>
          <a:xfrm>
            <a:off x="9876195" y="3818039"/>
            <a:ext cx="973343" cy="523220"/>
          </a:xfrm>
          <a:prstGeom prst="rect">
            <a:avLst/>
          </a:prstGeom>
        </p:spPr>
        <p:txBody>
          <a:bodyPr wrap="none">
            <a:spAutoFit/>
          </a:bodyPr>
          <a:lstStyle/>
          <a:p>
            <a:r>
              <a:rPr lang="en-US" sz="2800">
                <a:latin typeface="Consolas" panose="020B0609020204030204" pitchFamily="49" charset="0"/>
              </a:rPr>
              <a:t>blue</a:t>
            </a:r>
            <a:endParaRPr lang="uk-UA" sz="2800">
              <a:latin typeface="Consolas" panose="020B0609020204030204" pitchFamily="49" charset="0"/>
            </a:endParaRPr>
          </a:p>
        </p:txBody>
      </p:sp>
      <p:sp>
        <p:nvSpPr>
          <p:cNvPr id="28" name="Прямоугольник 27"/>
          <p:cNvSpPr/>
          <p:nvPr/>
        </p:nvSpPr>
        <p:spPr>
          <a:xfrm>
            <a:off x="6543559" y="5540138"/>
            <a:ext cx="1367682" cy="523220"/>
          </a:xfrm>
          <a:prstGeom prst="rect">
            <a:avLst/>
          </a:prstGeom>
        </p:spPr>
        <p:txBody>
          <a:bodyPr wrap="none">
            <a:spAutoFit/>
          </a:bodyPr>
          <a:lstStyle/>
          <a:p>
            <a:r>
              <a:rPr lang="en-US" sz="2800">
                <a:latin typeface="Consolas" panose="020B0609020204030204" pitchFamily="49" charset="0"/>
              </a:rPr>
              <a:t>invert</a:t>
            </a:r>
            <a:endParaRPr lang="uk-UA" sz="2800">
              <a:latin typeface="Consolas" panose="020B0609020204030204" pitchFamily="49" charset="0"/>
            </a:endParaRPr>
          </a:p>
        </p:txBody>
      </p:sp>
      <p:sp>
        <p:nvSpPr>
          <p:cNvPr id="29" name="Прямоугольник 28"/>
          <p:cNvSpPr/>
          <p:nvPr/>
        </p:nvSpPr>
        <p:spPr>
          <a:xfrm>
            <a:off x="323121" y="2330807"/>
            <a:ext cx="2464136" cy="646331"/>
          </a:xfrm>
          <a:prstGeom prst="rect">
            <a:avLst/>
          </a:prstGeom>
        </p:spPr>
        <p:txBody>
          <a:bodyPr wrap="none">
            <a:spAutoFit/>
          </a:bodyPr>
          <a:lstStyle/>
          <a:p>
            <a:r>
              <a:rPr lang="en-US" sz="3600">
                <a:latin typeface="Consolas" panose="020B0609020204030204" pitchFamily="49" charset="0"/>
              </a:rPr>
              <a:t>grayscale</a:t>
            </a:r>
            <a:endParaRPr lang="uk-UA" sz="3600">
              <a:latin typeface="Consolas" panose="020B0609020204030204" pitchFamily="49" charset="0"/>
            </a:endParaRPr>
          </a:p>
        </p:txBody>
      </p:sp>
    </p:spTree>
    <p:extLst>
      <p:ext uri="{BB962C8B-B14F-4D97-AF65-F5344CB8AC3E}">
        <p14:creationId xmlns:p14="http://schemas.microsoft.com/office/powerpoint/2010/main" val="34967399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VARIABLES: $</a:t>
            </a:r>
            <a:endParaRPr lang="uk-UA"/>
          </a:p>
        </p:txBody>
      </p:sp>
      <p:sp>
        <p:nvSpPr>
          <p:cNvPr id="5" name="Текст 4"/>
          <p:cNvSpPr>
            <a:spLocks noGrp="1"/>
          </p:cNvSpPr>
          <p:nvPr>
            <p:ph type="body" sz="quarter" idx="10"/>
          </p:nvPr>
        </p:nvSpPr>
        <p:spPr>
          <a:xfrm>
            <a:off x="685799" y="1709064"/>
            <a:ext cx="10838543" cy="3949799"/>
          </a:xfrm>
        </p:spPr>
        <p:txBody>
          <a:bodyPr>
            <a:spAutoFit/>
          </a:bodyPr>
          <a:lstStyle/>
          <a:p>
            <a:r>
              <a:rPr lang="en-US" sz="2900">
                <a:latin typeface="Lato" panose="020F0502020204030203" pitchFamily="34" charset="0"/>
                <a:ea typeface="Lato" panose="020F0502020204030203" pitchFamily="34" charset="0"/>
                <a:cs typeface="Lato" panose="020F0502020204030203" pitchFamily="34" charset="0"/>
              </a:rPr>
              <a:t>The most straightforward way to use SassScript is to use variables. Variables begin with </a:t>
            </a:r>
            <a:r>
              <a:rPr lang="en-US" sz="2900" b="1">
                <a:latin typeface="Lato" panose="020F0502020204030203" pitchFamily="34" charset="0"/>
                <a:ea typeface="Lato" panose="020F0502020204030203" pitchFamily="34" charset="0"/>
                <a:cs typeface="Lato" panose="020F0502020204030203" pitchFamily="34" charset="0"/>
              </a:rPr>
              <a:t>dollar signs</a:t>
            </a:r>
            <a:r>
              <a:rPr lang="en-US" sz="2900">
                <a:latin typeface="Lato" panose="020F0502020204030203" pitchFamily="34" charset="0"/>
                <a:ea typeface="Lato" panose="020F0502020204030203" pitchFamily="34" charset="0"/>
                <a:cs typeface="Lato" panose="020F0502020204030203" pitchFamily="34" charset="0"/>
              </a:rPr>
              <a:t>, and are set like CSS properties:</a:t>
            </a:r>
          </a:p>
          <a:p>
            <a:pPr>
              <a:lnSpc>
                <a:spcPct val="150000"/>
              </a:lnSpc>
            </a:pPr>
            <a:r>
              <a:rPr lang="en-US" sz="4000" smtClean="0">
                <a:latin typeface="Consolas" panose="020B0609020204030204" pitchFamily="49" charset="0"/>
                <a:ea typeface="Lato" panose="020F0502020204030203" pitchFamily="34" charset="0"/>
                <a:cs typeface="Lato" panose="020F0502020204030203" pitchFamily="34" charset="0"/>
              </a:rPr>
              <a:t>$</a:t>
            </a:r>
            <a:r>
              <a:rPr lang="en-US" sz="4000">
                <a:latin typeface="Consolas" panose="020B0609020204030204" pitchFamily="49" charset="0"/>
                <a:ea typeface="Lato" panose="020F0502020204030203" pitchFamily="34" charset="0"/>
                <a:cs typeface="Lato" panose="020F0502020204030203" pitchFamily="34" charset="0"/>
              </a:rPr>
              <a:t>width: </a:t>
            </a:r>
            <a:r>
              <a:rPr lang="en-US" sz="4000" i="1">
                <a:latin typeface="Consolas" panose="020B0609020204030204" pitchFamily="49" charset="0"/>
                <a:ea typeface="Lato" panose="020F0502020204030203" pitchFamily="34" charset="0"/>
                <a:cs typeface="Lato" panose="020F0502020204030203" pitchFamily="34" charset="0"/>
              </a:rPr>
              <a:t>5em</a:t>
            </a:r>
            <a:r>
              <a:rPr lang="en-US" sz="4000" smtClean="0">
                <a:latin typeface="Consolas" panose="020B0609020204030204" pitchFamily="49" charset="0"/>
                <a:ea typeface="Lato" panose="020F0502020204030203" pitchFamily="34" charset="0"/>
                <a:cs typeface="Lato" panose="020F0502020204030203" pitchFamily="34" charset="0"/>
              </a:rPr>
              <a:t>;</a:t>
            </a:r>
            <a:endParaRPr lang="en-US" sz="4000">
              <a:latin typeface="Consolas" panose="020B0609020204030204" pitchFamily="49" charset="0"/>
              <a:ea typeface="Lato" panose="020F0502020204030203" pitchFamily="34" charset="0"/>
              <a:cs typeface="Lato" panose="020F0502020204030203" pitchFamily="34" charset="0"/>
            </a:endParaRPr>
          </a:p>
          <a:p>
            <a:r>
              <a:rPr lang="en-US" sz="2900">
                <a:latin typeface="Lato" panose="020F0502020204030203" pitchFamily="34" charset="0"/>
                <a:ea typeface="Lato" panose="020F0502020204030203" pitchFamily="34" charset="0"/>
                <a:cs typeface="Lato" panose="020F0502020204030203" pitchFamily="34" charset="0"/>
              </a:rPr>
              <a:t>For historical reasons, variable names (and all other Sass identifiers) can use </a:t>
            </a:r>
            <a:r>
              <a:rPr lang="en-US" sz="2900" b="1">
                <a:latin typeface="Lato" panose="020F0502020204030203" pitchFamily="34" charset="0"/>
                <a:ea typeface="Lato" panose="020F0502020204030203" pitchFamily="34" charset="0"/>
                <a:cs typeface="Lato" panose="020F0502020204030203" pitchFamily="34" charset="0"/>
              </a:rPr>
              <a:t>hyphens</a:t>
            </a:r>
            <a:r>
              <a:rPr lang="en-US" sz="2900">
                <a:latin typeface="Lato" panose="020F0502020204030203" pitchFamily="34" charset="0"/>
                <a:ea typeface="Lato" panose="020F0502020204030203" pitchFamily="34" charset="0"/>
                <a:cs typeface="Lato" panose="020F0502020204030203" pitchFamily="34" charset="0"/>
              </a:rPr>
              <a:t> and </a:t>
            </a:r>
            <a:r>
              <a:rPr lang="en-US" sz="2900" b="1">
                <a:latin typeface="Lato" panose="020F0502020204030203" pitchFamily="34" charset="0"/>
                <a:ea typeface="Lato" panose="020F0502020204030203" pitchFamily="34" charset="0"/>
                <a:cs typeface="Lato" panose="020F0502020204030203" pitchFamily="34" charset="0"/>
              </a:rPr>
              <a:t>underscores</a:t>
            </a:r>
            <a:r>
              <a:rPr lang="en-US" sz="2900">
                <a:latin typeface="Lato" panose="020F0502020204030203" pitchFamily="34" charset="0"/>
                <a:ea typeface="Lato" panose="020F0502020204030203" pitchFamily="34" charset="0"/>
                <a:cs typeface="Lato" panose="020F0502020204030203" pitchFamily="34" charset="0"/>
              </a:rPr>
              <a:t> interchangeably. For example, if you define a variable called </a:t>
            </a:r>
            <a:r>
              <a:rPr lang="en-US" sz="2900" b="1">
                <a:latin typeface="Lato" panose="020F0502020204030203" pitchFamily="34" charset="0"/>
                <a:ea typeface="Lato" panose="020F0502020204030203" pitchFamily="34" charset="0"/>
                <a:cs typeface="Lato" panose="020F0502020204030203" pitchFamily="34" charset="0"/>
              </a:rPr>
              <a:t>$main-width</a:t>
            </a:r>
            <a:r>
              <a:rPr lang="en-US" sz="2900">
                <a:latin typeface="Lato" panose="020F0502020204030203" pitchFamily="34" charset="0"/>
                <a:ea typeface="Lato" panose="020F0502020204030203" pitchFamily="34" charset="0"/>
                <a:cs typeface="Lato" panose="020F0502020204030203" pitchFamily="34" charset="0"/>
              </a:rPr>
              <a:t>, you can access it as </a:t>
            </a:r>
            <a:r>
              <a:rPr lang="en-US" sz="2900" b="1">
                <a:latin typeface="Lato" panose="020F0502020204030203" pitchFamily="34" charset="0"/>
                <a:ea typeface="Lato" panose="020F0502020204030203" pitchFamily="34" charset="0"/>
                <a:cs typeface="Lato" panose="020F0502020204030203" pitchFamily="34" charset="0"/>
              </a:rPr>
              <a:t>$main_width</a:t>
            </a:r>
            <a:r>
              <a:rPr lang="en-US" sz="2900">
                <a:latin typeface="Lato" panose="020F0502020204030203" pitchFamily="34" charset="0"/>
                <a:ea typeface="Lato" panose="020F0502020204030203" pitchFamily="34" charset="0"/>
                <a:cs typeface="Lato" panose="020F0502020204030203" pitchFamily="34" charset="0"/>
              </a:rPr>
              <a:t>, and vice versa.</a:t>
            </a:r>
            <a:endParaRPr lang="uk-UA" sz="29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823181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VARIABLES: $</a:t>
            </a:r>
            <a:endParaRPr lang="uk-UA"/>
          </a:p>
        </p:txBody>
      </p:sp>
      <p:sp>
        <p:nvSpPr>
          <p:cNvPr id="3" name="Текст 2"/>
          <p:cNvSpPr>
            <a:spLocks noGrp="1"/>
          </p:cNvSpPr>
          <p:nvPr>
            <p:ph type="body" sz="quarter" idx="10"/>
          </p:nvPr>
        </p:nvSpPr>
        <p:spPr>
          <a:xfrm>
            <a:off x="685800" y="1709063"/>
            <a:ext cx="5174998"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#main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5em </a:t>
            </a:r>
            <a:r>
              <a:rPr lang="en-US" sz="2400" b="1" i="1">
                <a:latin typeface="Consolas" panose="020B0609020204030204" pitchFamily="49" charset="0"/>
              </a:rPr>
              <a:t>!global</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$width</a:t>
            </a:r>
            <a:r>
              <a:rPr lang="en-US" sz="2400">
                <a:latin typeface="Consolas" panose="020B0609020204030204" pitchFamily="49" charset="0"/>
              </a:rPr>
              <a:t>;</a:t>
            </a:r>
          </a:p>
          <a:p>
            <a:r>
              <a:rPr lang="en-US" sz="2400">
                <a:latin typeface="Consolas" panose="020B0609020204030204" pitchFamily="49" charset="0"/>
              </a:rPr>
              <a:t>}</a:t>
            </a:r>
          </a:p>
          <a:p>
            <a:endParaRPr lang="en-US" sz="2400">
              <a:latin typeface="Consolas" panose="020B0609020204030204" pitchFamily="49" charset="0"/>
            </a:endParaRPr>
          </a:p>
          <a:p>
            <a:r>
              <a:rPr lang="en-US" sz="2400" b="1">
                <a:latin typeface="Consolas" panose="020B0609020204030204" pitchFamily="49" charset="0"/>
              </a:rPr>
              <a:t>#sidebar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$width</a:t>
            </a:r>
            <a:r>
              <a:rPr lang="en-US" sz="2400">
                <a:latin typeface="Consolas" panose="020B0609020204030204" pitchFamily="49" charset="0"/>
              </a:rPr>
              <a:t>;</a:t>
            </a:r>
          </a:p>
          <a:p>
            <a:r>
              <a:rPr lang="en-US" sz="2400">
                <a:latin typeface="Consolas" panose="020B0609020204030204" pitchFamily="49" charset="0"/>
              </a:rPr>
              <a:t>}</a:t>
            </a:r>
            <a:endParaRPr lang="uk-UA" sz="2400">
              <a:latin typeface="Consolas" panose="020B0609020204030204" pitchFamily="49" charset="0"/>
            </a:endParaRPr>
          </a:p>
        </p:txBody>
      </p:sp>
      <p:sp>
        <p:nvSpPr>
          <p:cNvPr id="4" name="Текст 3"/>
          <p:cNvSpPr>
            <a:spLocks noGrp="1"/>
          </p:cNvSpPr>
          <p:nvPr>
            <p:ph type="body" sz="quarter" idx="11"/>
          </p:nvPr>
        </p:nvSpPr>
        <p:spPr>
          <a:xfrm>
            <a:off x="6330696" y="1709063"/>
            <a:ext cx="5175504"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#main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5em</a:t>
            </a:r>
            <a:r>
              <a:rPr lang="en-US" sz="2400">
                <a:latin typeface="Consolas" panose="020B0609020204030204" pitchFamily="49" charset="0"/>
              </a:rPr>
              <a:t>;</a:t>
            </a:r>
          </a:p>
          <a:p>
            <a:r>
              <a:rPr lang="en-US" sz="2400">
                <a:latin typeface="Consolas" panose="020B0609020204030204" pitchFamily="49" charset="0"/>
              </a:rPr>
              <a:t>}</a:t>
            </a:r>
          </a:p>
          <a:p>
            <a:endParaRPr lang="en-US" sz="2400">
              <a:latin typeface="Consolas" panose="020B0609020204030204" pitchFamily="49" charset="0"/>
            </a:endParaRPr>
          </a:p>
          <a:p>
            <a:r>
              <a:rPr lang="en-US" sz="2400" b="1">
                <a:latin typeface="Consolas" panose="020B0609020204030204" pitchFamily="49" charset="0"/>
              </a:rPr>
              <a:t>#sidebar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5em</a:t>
            </a:r>
            <a:r>
              <a:rPr lang="en-US" sz="2400">
                <a:latin typeface="Consolas" panose="020B0609020204030204" pitchFamily="49" charset="0"/>
              </a:rPr>
              <a:t>;</a:t>
            </a:r>
          </a:p>
          <a:p>
            <a:r>
              <a:rPr lang="en-US" sz="240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4205121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VARIABLES: </a:t>
            </a:r>
            <a:r>
              <a:rPr lang="en-US" smtClean="0"/>
              <a:t>#{} INTERPOLATION</a:t>
            </a:r>
            <a:endParaRPr lang="uk-UA"/>
          </a:p>
        </p:txBody>
      </p:sp>
      <p:sp>
        <p:nvSpPr>
          <p:cNvPr id="3" name="Текст 2"/>
          <p:cNvSpPr>
            <a:spLocks noGrp="1"/>
          </p:cNvSpPr>
          <p:nvPr>
            <p:ph type="body" sz="quarter" idx="10"/>
          </p:nvPr>
        </p:nvSpPr>
        <p:spPr>
          <a:xfrm>
            <a:off x="685800" y="1709063"/>
            <a:ext cx="5174998"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@mixin </a:t>
            </a:r>
            <a:r>
              <a:rPr lang="en-US" b="1" smtClean="0">
                <a:latin typeface="Consolas" panose="020B0609020204030204" pitchFamily="49" charset="0"/>
              </a:rPr>
              <a:t>message(</a:t>
            </a:r>
            <a:r>
              <a:rPr lang="en-US" smtClean="0">
                <a:latin typeface="Consolas" panose="020B0609020204030204" pitchFamily="49" charset="0"/>
              </a:rPr>
              <a:t>$</a:t>
            </a:r>
            <a:r>
              <a:rPr lang="en-US">
                <a:latin typeface="Consolas" panose="020B0609020204030204" pitchFamily="49" charset="0"/>
              </a:rPr>
              <a:t>selector</a:t>
            </a:r>
            <a:r>
              <a:rPr lang="en-US" b="1">
                <a:latin typeface="Consolas" panose="020B0609020204030204" pitchFamily="49" charset="0"/>
              </a:rPr>
              <a:t>) </a:t>
            </a:r>
            <a:r>
              <a:rPr lang="en-US">
                <a:latin typeface="Consolas" panose="020B0609020204030204" pitchFamily="49" charset="0"/>
              </a:rPr>
              <a:t>{</a:t>
            </a:r>
          </a:p>
          <a:p>
            <a:r>
              <a:rPr lang="en-US" smtClean="0">
                <a:latin typeface="Consolas" panose="020B0609020204030204" pitchFamily="49" charset="0"/>
              </a:rPr>
              <a:t>    </a:t>
            </a:r>
            <a:r>
              <a:rPr lang="en-US" b="1" smtClean="0">
                <a:latin typeface="Consolas" panose="020B0609020204030204" pitchFamily="49" charset="0"/>
              </a:rPr>
              <a:t>body </a:t>
            </a:r>
            <a:r>
              <a:rPr lang="en-US" b="1">
                <a:latin typeface="Consolas" panose="020B0609020204030204" pitchFamily="49" charset="0"/>
              </a:rPr>
              <a:t>#{$selector}:before </a:t>
            </a:r>
            <a:r>
              <a:rPr lang="en-US">
                <a:latin typeface="Consolas" panose="020B0609020204030204" pitchFamily="49" charset="0"/>
              </a:rPr>
              <a:t>{</a:t>
            </a:r>
          </a:p>
          <a:p>
            <a:r>
              <a:rPr lang="en-US" smtClean="0">
                <a:latin typeface="Consolas" panose="020B0609020204030204" pitchFamily="49" charset="0"/>
              </a:rPr>
              <a:t>        content</a:t>
            </a:r>
            <a:r>
              <a:rPr lang="en-US">
                <a:latin typeface="Consolas" panose="020B0609020204030204" pitchFamily="49" charset="0"/>
              </a:rPr>
              <a:t>: </a:t>
            </a:r>
            <a:r>
              <a:rPr lang="en-US" i="1">
                <a:latin typeface="Consolas" panose="020B0609020204030204" pitchFamily="49" charset="0"/>
              </a:rPr>
              <a:t>"</a:t>
            </a:r>
            <a:r>
              <a:rPr lang="en-US" i="1" smtClean="0">
                <a:latin typeface="Consolas" panose="020B0609020204030204" pitchFamily="49" charset="0"/>
              </a:rPr>
              <a:t>Hi!"</a:t>
            </a:r>
            <a:r>
              <a:rPr lang="en-US" smtClean="0">
                <a:latin typeface="Consolas" panose="020B0609020204030204" pitchFamily="49" charset="0"/>
              </a:rPr>
              <a:t>;</a:t>
            </a:r>
            <a:endParaRPr lang="en-US">
              <a:latin typeface="Consolas" panose="020B0609020204030204" pitchFamily="49" charset="0"/>
            </a:endParaRPr>
          </a:p>
          <a:p>
            <a:r>
              <a:rPr lang="en-US" smtClean="0">
                <a:latin typeface="Consolas" panose="020B0609020204030204" pitchFamily="49" charset="0"/>
              </a:rPr>
              <a:t>    }</a:t>
            </a:r>
            <a:endParaRPr lang="en-US">
              <a:latin typeface="Consolas" panose="020B0609020204030204" pitchFamily="49" charset="0"/>
            </a:endParaRPr>
          </a:p>
          <a:p>
            <a:r>
              <a:rPr lang="en-US">
                <a:latin typeface="Consolas" panose="020B0609020204030204" pitchFamily="49" charset="0"/>
              </a:rPr>
              <a:t>}</a:t>
            </a:r>
          </a:p>
          <a:p>
            <a:endParaRPr lang="en-US">
              <a:latin typeface="Consolas" panose="020B0609020204030204" pitchFamily="49" charset="0"/>
            </a:endParaRPr>
          </a:p>
          <a:p>
            <a:r>
              <a:rPr lang="en-US" b="1">
                <a:latin typeface="Consolas" panose="020B0609020204030204" pitchFamily="49" charset="0"/>
              </a:rPr>
              <a:t>@include </a:t>
            </a:r>
            <a:r>
              <a:rPr lang="en-US" i="1" smtClean="0">
                <a:latin typeface="Consolas" panose="020B0609020204030204" pitchFamily="49" charset="0"/>
              </a:rPr>
              <a:t>message</a:t>
            </a:r>
            <a:r>
              <a:rPr lang="en-US" i="1">
                <a:latin typeface="Consolas" panose="020B0609020204030204" pitchFamily="49" charset="0"/>
              </a:rPr>
              <a:t>(".header")</a:t>
            </a:r>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48920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body.firefox .header:before </a:t>
            </a:r>
            <a:r>
              <a:rPr lang="en-US">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content</a:t>
            </a:r>
            <a:r>
              <a:rPr lang="en-US">
                <a:latin typeface="Consolas" panose="020B0609020204030204" pitchFamily="49" charset="0"/>
              </a:rPr>
              <a:t>: </a:t>
            </a:r>
            <a:r>
              <a:rPr lang="en-US" i="1">
                <a:latin typeface="Consolas" panose="020B0609020204030204" pitchFamily="49" charset="0"/>
              </a:rPr>
              <a:t>"</a:t>
            </a:r>
            <a:r>
              <a:rPr lang="en-US" i="1" smtClean="0">
                <a:latin typeface="Consolas" panose="020B0609020204030204" pitchFamily="49" charset="0"/>
              </a:rPr>
              <a:t>Hi!";</a:t>
            </a:r>
          </a:p>
          <a:p>
            <a:r>
              <a:rPr lang="en-US" smtClean="0">
                <a:latin typeface="Consolas" panose="020B0609020204030204" pitchFamily="49" charset="0"/>
              </a:rPr>
              <a:t>}</a:t>
            </a:r>
            <a:endParaRPr lang="uk-UA">
              <a:latin typeface="Consolas" panose="020B0609020204030204" pitchFamily="49" charset="0"/>
            </a:endParaRPr>
          </a:p>
        </p:txBody>
      </p:sp>
    </p:spTree>
    <p:extLst>
      <p:ext uri="{BB962C8B-B14F-4D97-AF65-F5344CB8AC3E}">
        <p14:creationId xmlns:p14="http://schemas.microsoft.com/office/powerpoint/2010/main" val="731519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271790"/>
          </a:xfrm>
        </p:spPr>
        <p:txBody>
          <a:bodyPr/>
          <a:lstStyle/>
          <a:p>
            <a:r>
              <a:rPr lang="en-US" smtClean="0"/>
              <a:t>AGENDA</a:t>
            </a:r>
            <a:endParaRPr lang="uk-UA"/>
          </a:p>
        </p:txBody>
      </p:sp>
      <p:sp>
        <p:nvSpPr>
          <p:cNvPr id="5" name="Text Placeholder 4"/>
          <p:cNvSpPr>
            <a:spLocks noGrp="1"/>
          </p:cNvSpPr>
          <p:nvPr>
            <p:ph type="body" sz="quarter" idx="10"/>
          </p:nvPr>
        </p:nvSpPr>
        <p:spPr/>
        <p:txBody>
          <a:bodyPr/>
          <a:lstStyle/>
          <a:p>
            <a:endParaRPr lang="uk-UA"/>
          </a:p>
        </p:txBody>
      </p:sp>
      <p:sp>
        <p:nvSpPr>
          <p:cNvPr id="2" name="TextBox 1"/>
          <p:cNvSpPr txBox="1"/>
          <p:nvPr/>
        </p:nvSpPr>
        <p:spPr>
          <a:xfrm>
            <a:off x="656823" y="2215166"/>
            <a:ext cx="10780434" cy="3108543"/>
          </a:xfrm>
          <a:prstGeom prst="rect">
            <a:avLst/>
          </a:prstGeom>
          <a:noFill/>
        </p:spPr>
        <p:txBody>
          <a:bodyPr wrap="square" rtlCol="0">
            <a:spAutoFit/>
          </a:bodyPr>
          <a:lstStyle/>
          <a:p>
            <a:pPr marL="342900" indent="-342900">
              <a:buFont typeface="Wingdings" panose="05000000000000000000" pitchFamily="2" charset="2"/>
              <a:buChar char="§"/>
            </a:pPr>
            <a:r>
              <a:rPr lang="en-US" sz="3200" smtClean="0">
                <a:latin typeface="Proxima Nova Black" panose="020B0604020202020204" charset="0"/>
              </a:rPr>
              <a:t>What is CSS preprocessor?</a:t>
            </a:r>
            <a:endParaRPr lang="uk-UA" sz="3200" smtClean="0">
              <a:latin typeface="Proxima Nova Black" panose="020B0604020202020204" charset="0"/>
            </a:endParaRPr>
          </a:p>
          <a:p>
            <a:pPr marL="342900" indent="-342900">
              <a:buFont typeface="Wingdings" panose="05000000000000000000" pitchFamily="2" charset="2"/>
              <a:buChar char="§"/>
            </a:pPr>
            <a:r>
              <a:rPr lang="en-US" sz="3200" smtClean="0">
                <a:latin typeface="Proxima Nova Black" panose="020B0604020202020204" charset="0"/>
              </a:rPr>
              <a:t>Sass</a:t>
            </a:r>
          </a:p>
          <a:p>
            <a:pPr marL="342900" indent="-342900">
              <a:buFont typeface="Wingdings" panose="05000000000000000000" pitchFamily="2" charset="2"/>
              <a:buChar char="§"/>
            </a:pPr>
            <a:r>
              <a:rPr lang="en-US" sz="3200" smtClean="0">
                <a:latin typeface="Proxima Nova Black" panose="020B0604020202020204" charset="0"/>
              </a:rPr>
              <a:t>Nested rules</a:t>
            </a:r>
          </a:p>
          <a:p>
            <a:pPr marL="342900" indent="-342900">
              <a:buFont typeface="Wingdings" panose="05000000000000000000" pitchFamily="2" charset="2"/>
              <a:buChar char="§"/>
            </a:pPr>
            <a:r>
              <a:rPr lang="en-US" sz="3200" smtClean="0">
                <a:latin typeface="Proxima Nova Black" panose="020B0604020202020204" charset="0"/>
              </a:rPr>
              <a:t>Functions &amp; </a:t>
            </a:r>
            <a:r>
              <a:rPr lang="en-US" sz="3600" smtClean="0">
                <a:latin typeface="Proxima Nova Black" panose="020B0604020202020204" charset="0"/>
              </a:rPr>
              <a:t>variables</a:t>
            </a:r>
            <a:endParaRPr lang="en-US" sz="3200" smtClean="0">
              <a:latin typeface="Proxima Nova Black" panose="020B0604020202020204" charset="0"/>
            </a:endParaRPr>
          </a:p>
          <a:p>
            <a:pPr marL="342900" indent="-342900">
              <a:buFont typeface="Wingdings" panose="05000000000000000000" pitchFamily="2" charset="2"/>
              <a:buChar char="§"/>
            </a:pPr>
            <a:r>
              <a:rPr lang="en-US" sz="3200" smtClean="0">
                <a:latin typeface="Proxima Nova Black" panose="020B0604020202020204" charset="0"/>
              </a:rPr>
              <a:t>Control directives &amp; expressions</a:t>
            </a:r>
          </a:p>
          <a:p>
            <a:pPr marL="342900" indent="-342900">
              <a:buFont typeface="Wingdings" panose="05000000000000000000" pitchFamily="2" charset="2"/>
              <a:buChar char="§"/>
            </a:pPr>
            <a:endParaRPr lang="en-US" sz="3200" smtClean="0">
              <a:latin typeface="Proxima Nova Black" panose="020B0604020202020204" charset="0"/>
            </a:endParaRPr>
          </a:p>
        </p:txBody>
      </p:sp>
    </p:spTree>
    <p:extLst>
      <p:ext uri="{BB962C8B-B14F-4D97-AF65-F5344CB8AC3E}">
        <p14:creationId xmlns:p14="http://schemas.microsoft.com/office/powerpoint/2010/main" val="3068882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DEFINING A MIXIN: @MIXIN</a:t>
            </a:r>
            <a:endParaRPr lang="uk-UA"/>
          </a:p>
        </p:txBody>
      </p:sp>
      <p:sp>
        <p:nvSpPr>
          <p:cNvPr id="3" name="Текст 2"/>
          <p:cNvSpPr>
            <a:spLocks noGrp="1"/>
          </p:cNvSpPr>
          <p:nvPr>
            <p:ph type="body" sz="quarter" idx="10"/>
          </p:nvPr>
        </p:nvSpPr>
        <p:spPr>
          <a:xfrm>
            <a:off x="685800" y="3831771"/>
            <a:ext cx="5174998" cy="236649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@mixin large-text </a:t>
            </a:r>
            <a:r>
              <a:rPr lang="en-US" sz="240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font-size</a:t>
            </a:r>
            <a:r>
              <a:rPr lang="en-US" sz="2400">
                <a:latin typeface="Consolas" panose="020B0609020204030204" pitchFamily="49" charset="0"/>
              </a:rPr>
              <a:t>: </a:t>
            </a:r>
            <a:r>
              <a:rPr lang="en-US" sz="2400" i="1">
                <a:latin typeface="Consolas" panose="020B0609020204030204" pitchFamily="49" charset="0"/>
              </a:rPr>
              <a:t>20px</a:t>
            </a:r>
            <a:r>
              <a:rPr lang="en-US" sz="2400" smtClean="0">
                <a:latin typeface="Consolas" panose="020B0609020204030204" pitchFamily="49" charset="0"/>
              </a:rPr>
              <a:t>;</a:t>
            </a:r>
            <a:endParaRPr lang="en-US" sz="2400">
              <a:latin typeface="Consolas" panose="020B0609020204030204" pitchFamily="49" charset="0"/>
            </a:endParaRPr>
          </a:p>
          <a:p>
            <a:r>
              <a:rPr lang="en-US" sz="2400">
                <a:latin typeface="Consolas" panose="020B0609020204030204" pitchFamily="49" charset="0"/>
              </a:rPr>
              <a:t>    color: </a:t>
            </a:r>
            <a:r>
              <a:rPr lang="en-US" sz="2400" i="1">
                <a:latin typeface="Consolas" panose="020B0609020204030204" pitchFamily="49" charset="0"/>
              </a:rPr>
              <a:t>#ff0000</a:t>
            </a:r>
            <a:r>
              <a:rPr lang="en-US" sz="2400">
                <a:latin typeface="Consolas" panose="020B0609020204030204" pitchFamily="49" charset="0"/>
              </a:rPr>
              <a:t>;</a:t>
            </a:r>
          </a:p>
          <a:p>
            <a:r>
              <a:rPr lang="en-US" sz="2400">
                <a:latin typeface="Consolas" panose="020B0609020204030204" pitchFamily="49" charset="0"/>
              </a:rPr>
              <a:t>}</a:t>
            </a:r>
          </a:p>
        </p:txBody>
      </p:sp>
      <p:sp>
        <p:nvSpPr>
          <p:cNvPr id="6" name="Текст 4"/>
          <p:cNvSpPr txBox="1">
            <a:spLocks/>
          </p:cNvSpPr>
          <p:nvPr/>
        </p:nvSpPr>
        <p:spPr>
          <a:xfrm>
            <a:off x="685799" y="1709064"/>
            <a:ext cx="10838543" cy="1877437"/>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Lato" panose="020F0502020204030203" pitchFamily="34" charset="0"/>
                <a:ea typeface="Lato" panose="020F0502020204030203" pitchFamily="34" charset="0"/>
                <a:cs typeface="Lato" panose="020F0502020204030203" pitchFamily="34" charset="0"/>
              </a:rPr>
              <a:t>Mixins are defined with the @mixin directive. It's followed by the name of the mixin and optionally the arguments, and a block containing the contents of the mixin. For example, the large-text mixin is defined as </a:t>
            </a:r>
            <a:r>
              <a:rPr lang="en-US" sz="2900" smtClean="0">
                <a:latin typeface="Lato" panose="020F0502020204030203" pitchFamily="34" charset="0"/>
                <a:ea typeface="Lato" panose="020F0502020204030203" pitchFamily="34" charset="0"/>
                <a:cs typeface="Lato" panose="020F0502020204030203" pitchFamily="34" charset="0"/>
              </a:rPr>
              <a:t>follows:</a:t>
            </a:r>
            <a:endParaRPr lang="uk-UA" sz="29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05661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INCLUDING A MIXIN: @INCLUDE</a:t>
            </a:r>
            <a:endParaRPr lang="uk-UA"/>
          </a:p>
        </p:txBody>
      </p:sp>
      <p:sp>
        <p:nvSpPr>
          <p:cNvPr id="6" name="Текст 4"/>
          <p:cNvSpPr txBox="1">
            <a:spLocks/>
          </p:cNvSpPr>
          <p:nvPr/>
        </p:nvSpPr>
        <p:spPr>
          <a:xfrm>
            <a:off x="685799" y="1709064"/>
            <a:ext cx="10838543" cy="1877437"/>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Lato" panose="020F0502020204030203" pitchFamily="34" charset="0"/>
                <a:ea typeface="Lato" panose="020F0502020204030203" pitchFamily="34" charset="0"/>
                <a:cs typeface="Lato" panose="020F0502020204030203" pitchFamily="34" charset="0"/>
              </a:rPr>
              <a:t>Mixins are included in the document with the @include directive. This takes the name of a mixin and optionally arguments to pass to it, and includes the styles defined by that mixin into the current rule. For example:</a:t>
            </a:r>
            <a:endParaRPr lang="uk-UA" sz="2900">
              <a:latin typeface="Lato" panose="020F0502020204030203" pitchFamily="34" charset="0"/>
              <a:ea typeface="Lato" panose="020F0502020204030203" pitchFamily="34" charset="0"/>
              <a:cs typeface="Lato" panose="020F0502020204030203" pitchFamily="34" charset="0"/>
            </a:endParaRPr>
          </a:p>
        </p:txBody>
      </p:sp>
      <p:sp>
        <p:nvSpPr>
          <p:cNvPr id="7" name="Текст 2"/>
          <p:cNvSpPr>
            <a:spLocks noGrp="1"/>
          </p:cNvSpPr>
          <p:nvPr>
            <p:ph type="body" sz="quarter" idx="10"/>
          </p:nvPr>
        </p:nvSpPr>
        <p:spPr>
          <a:xfrm>
            <a:off x="685800" y="3831770"/>
            <a:ext cx="5174998" cy="2583543"/>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.page-title </a:t>
            </a:r>
            <a:r>
              <a:rPr lang="en-US" sz="2400">
                <a:latin typeface="Consolas" panose="020B0609020204030204" pitchFamily="49" charset="0"/>
              </a:rPr>
              <a:t>{</a:t>
            </a:r>
          </a:p>
          <a:p>
            <a:r>
              <a:rPr lang="en-US" sz="2400">
                <a:latin typeface="Consolas" panose="020B0609020204030204" pitchFamily="49" charset="0"/>
              </a:rPr>
              <a:t>    </a:t>
            </a:r>
            <a:r>
              <a:rPr lang="en-US" sz="2400" u="sng">
                <a:latin typeface="Consolas" panose="020B0609020204030204" pitchFamily="49" charset="0"/>
              </a:rPr>
              <a:t>@include large-text;</a:t>
            </a:r>
          </a:p>
          <a:p>
            <a:r>
              <a:rPr lang="en-US" sz="2400">
                <a:latin typeface="Consolas" panose="020B0609020204030204" pitchFamily="49" charset="0"/>
              </a:rPr>
              <a:t>    padding: </a:t>
            </a:r>
            <a:r>
              <a:rPr lang="en-US" sz="2400" i="1">
                <a:latin typeface="Consolas" panose="020B0609020204030204" pitchFamily="49" charset="0"/>
              </a:rPr>
              <a:t>4px</a:t>
            </a:r>
            <a:r>
              <a:rPr lang="en-US" sz="2400" smtClean="0">
                <a:latin typeface="Consolas" panose="020B0609020204030204" pitchFamily="49" charset="0"/>
              </a:rPr>
              <a:t>;</a:t>
            </a:r>
          </a:p>
          <a:p>
            <a:r>
              <a:rPr lang="en-US" sz="2400" smtClean="0">
                <a:latin typeface="Consolas" panose="020B0609020204030204" pitchFamily="49" charset="0"/>
              </a:rPr>
              <a:t>}</a:t>
            </a:r>
            <a:endParaRPr lang="en-US" sz="2400">
              <a:latin typeface="Consolas" panose="020B0609020204030204" pitchFamily="49" charset="0"/>
            </a:endParaRPr>
          </a:p>
        </p:txBody>
      </p:sp>
      <p:sp>
        <p:nvSpPr>
          <p:cNvPr id="8" name="Текст 3"/>
          <p:cNvSpPr>
            <a:spLocks noGrp="1"/>
          </p:cNvSpPr>
          <p:nvPr>
            <p:ph type="body" sz="quarter" idx="11"/>
          </p:nvPr>
        </p:nvSpPr>
        <p:spPr>
          <a:xfrm>
            <a:off x="6330696" y="3831770"/>
            <a:ext cx="5175504" cy="2583543"/>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a:t>
            </a:r>
            <a:r>
              <a:rPr lang="en-US" sz="2400" b="1" smtClean="0">
                <a:latin typeface="Consolas" panose="020B0609020204030204" pitchFamily="49" charset="0"/>
              </a:rPr>
              <a:t>page-title </a:t>
            </a:r>
            <a:r>
              <a:rPr lang="en-US" sz="2400" smtClean="0">
                <a:latin typeface="Consolas" panose="020B0609020204030204" pitchFamily="49" charset="0"/>
              </a:rPr>
              <a:t>{</a:t>
            </a:r>
            <a:endParaRPr lang="en-US" sz="2400">
              <a:latin typeface="Consolas" panose="020B0609020204030204" pitchFamily="49" charset="0"/>
            </a:endParaRPr>
          </a:p>
          <a:p>
            <a:r>
              <a:rPr lang="en-US" sz="2400">
                <a:latin typeface="Consolas" panose="020B0609020204030204" pitchFamily="49" charset="0"/>
              </a:rPr>
              <a:t>    font-size: </a:t>
            </a:r>
            <a:r>
              <a:rPr lang="en-US" sz="2400" i="1">
                <a:latin typeface="Consolas" panose="020B0609020204030204" pitchFamily="49" charset="0"/>
              </a:rPr>
              <a:t>20px</a:t>
            </a:r>
            <a:r>
              <a:rPr lang="en-US" sz="2400">
                <a:latin typeface="Consolas" panose="020B0609020204030204" pitchFamily="49" charset="0"/>
              </a:rPr>
              <a:t>;</a:t>
            </a:r>
          </a:p>
          <a:p>
            <a:r>
              <a:rPr lang="en-US" sz="2400">
                <a:latin typeface="Consolas" panose="020B0609020204030204" pitchFamily="49" charset="0"/>
              </a:rPr>
              <a:t>    color: </a:t>
            </a:r>
            <a:r>
              <a:rPr lang="en-US" sz="2400" i="1">
                <a:latin typeface="Consolas" panose="020B0609020204030204" pitchFamily="49" charset="0"/>
              </a:rPr>
              <a:t>#ff0000</a:t>
            </a:r>
            <a:r>
              <a:rPr lang="en-US" sz="2400">
                <a:latin typeface="Consolas" panose="020B0609020204030204" pitchFamily="49" charset="0"/>
              </a:rPr>
              <a:t>;</a:t>
            </a:r>
          </a:p>
          <a:p>
            <a:r>
              <a:rPr lang="en-US" sz="2400">
                <a:latin typeface="Consolas" panose="020B0609020204030204" pitchFamily="49" charset="0"/>
              </a:rPr>
              <a:t>    padding: </a:t>
            </a:r>
            <a:r>
              <a:rPr lang="en-US" sz="2400" i="1">
                <a:latin typeface="Consolas" panose="020B0609020204030204" pitchFamily="49" charset="0"/>
              </a:rPr>
              <a:t>4px</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8797754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MIXIN ARGUMENTS</a:t>
            </a:r>
            <a:endParaRPr lang="uk-UA"/>
          </a:p>
        </p:txBody>
      </p:sp>
      <p:sp>
        <p:nvSpPr>
          <p:cNvPr id="7" name="Текст 2"/>
          <p:cNvSpPr>
            <a:spLocks noGrp="1"/>
          </p:cNvSpPr>
          <p:nvPr>
            <p:ph type="body" sz="quarter" idx="10"/>
          </p:nvPr>
        </p:nvSpPr>
        <p:spPr>
          <a:xfrm>
            <a:off x="685800" y="1709064"/>
            <a:ext cx="10809514" cy="4706250"/>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@mixin </a:t>
            </a:r>
            <a:r>
              <a:rPr lang="en-US" sz="2400" b="1" smtClean="0">
                <a:latin typeface="Consolas" panose="020B0609020204030204" pitchFamily="49" charset="0"/>
              </a:rPr>
              <a:t>my-border($</a:t>
            </a:r>
            <a:r>
              <a:rPr lang="en-US" sz="2400" b="1">
                <a:latin typeface="Consolas" panose="020B0609020204030204" pitchFamily="49" charset="0"/>
              </a:rPr>
              <a:t>color, $</a:t>
            </a:r>
            <a:r>
              <a:rPr lang="en-US" sz="2400" b="1" smtClean="0">
                <a:latin typeface="Consolas" panose="020B0609020204030204" pitchFamily="49" charset="0"/>
              </a:rPr>
              <a:t>width: </a:t>
            </a:r>
            <a:r>
              <a:rPr lang="en-US" sz="2400" i="1" smtClean="0">
                <a:latin typeface="Consolas" panose="020B0609020204030204" pitchFamily="49" charset="0"/>
              </a:rPr>
              <a:t>40px</a:t>
            </a:r>
            <a:r>
              <a:rPr lang="en-US" sz="2400" b="1" smtClean="0">
                <a:latin typeface="Consolas" panose="020B0609020204030204" pitchFamily="49" charset="0"/>
              </a:rPr>
              <a:t>) </a:t>
            </a:r>
            <a:r>
              <a:rPr lang="en-US" sz="2400">
                <a:latin typeface="Consolas" panose="020B0609020204030204" pitchFamily="49" charset="0"/>
              </a:rPr>
              <a:t>{</a:t>
            </a:r>
          </a:p>
          <a:p>
            <a:r>
              <a:rPr lang="en-US" sz="2400">
                <a:latin typeface="Consolas" panose="020B0609020204030204" pitchFamily="49" charset="0"/>
              </a:rPr>
              <a:t>    </a:t>
            </a:r>
            <a:r>
              <a:rPr lang="en-US" sz="2400" b="1">
                <a:latin typeface="Consolas" panose="020B0609020204030204" pitchFamily="49" charset="0"/>
              </a:rPr>
              <a:t>border</a:t>
            </a:r>
            <a:r>
              <a:rPr lang="en-US" sz="2400">
                <a:latin typeface="Consolas" panose="020B0609020204030204" pitchFamily="49" charset="0"/>
              </a:rPr>
              <a:t>: {</a:t>
            </a:r>
          </a:p>
          <a:p>
            <a:r>
              <a:rPr lang="en-US" sz="2400">
                <a:latin typeface="Consolas" panose="020B0609020204030204" pitchFamily="49" charset="0"/>
              </a:rPr>
              <a:t>        color: $color;</a:t>
            </a:r>
          </a:p>
          <a:p>
            <a:r>
              <a:rPr lang="en-US" sz="2400">
                <a:latin typeface="Consolas" panose="020B0609020204030204" pitchFamily="49" charset="0"/>
              </a:rPr>
              <a:t>        width: $width;</a:t>
            </a:r>
          </a:p>
          <a:p>
            <a:r>
              <a:rPr lang="en-US" sz="2400">
                <a:latin typeface="Consolas" panose="020B0609020204030204" pitchFamily="49" charset="0"/>
              </a:rPr>
              <a:t>        style: dashed;</a:t>
            </a:r>
          </a:p>
          <a:p>
            <a:r>
              <a:rPr lang="en-US" sz="2400">
                <a:latin typeface="Consolas" panose="020B0609020204030204" pitchFamily="49" charset="0"/>
              </a:rPr>
              <a:t>    }</a:t>
            </a:r>
          </a:p>
          <a:p>
            <a:r>
              <a:rPr lang="en-US" sz="2400" smtClean="0">
                <a:latin typeface="Consolas" panose="020B0609020204030204" pitchFamily="49" charset="0"/>
              </a:rPr>
              <a:t>}</a:t>
            </a:r>
            <a:endParaRPr lang="en-US" sz="2400">
              <a:latin typeface="Consolas" panose="020B0609020204030204" pitchFamily="49" charset="0"/>
            </a:endParaRPr>
          </a:p>
          <a:p>
            <a:r>
              <a:rPr lang="en-US" sz="2400" b="1">
                <a:latin typeface="Consolas" panose="020B0609020204030204" pitchFamily="49" charset="0"/>
              </a:rPr>
              <a:t>p </a:t>
            </a:r>
            <a:r>
              <a:rPr lang="en-US" sz="2400">
                <a:latin typeface="Consolas" panose="020B0609020204030204" pitchFamily="49" charset="0"/>
              </a:rPr>
              <a:t>{ </a:t>
            </a:r>
            <a:r>
              <a:rPr lang="en-US" sz="2400" b="1">
                <a:latin typeface="Consolas" panose="020B0609020204030204" pitchFamily="49" charset="0"/>
              </a:rPr>
              <a:t>@include </a:t>
            </a:r>
            <a:r>
              <a:rPr lang="en-US" sz="2400" smtClean="0">
                <a:latin typeface="Consolas" panose="020B0609020204030204" pitchFamily="49" charset="0"/>
              </a:rPr>
              <a:t>my-border(red); }</a:t>
            </a:r>
            <a:endParaRPr lang="en-US" sz="2400">
              <a:latin typeface="Consolas" panose="020B0609020204030204" pitchFamily="49" charset="0"/>
            </a:endParaRPr>
          </a:p>
          <a:p>
            <a:r>
              <a:rPr lang="en-US" sz="2400" b="1">
                <a:latin typeface="Consolas" panose="020B0609020204030204" pitchFamily="49" charset="0"/>
              </a:rPr>
              <a:t>p </a:t>
            </a:r>
            <a:r>
              <a:rPr lang="en-US" sz="2400">
                <a:latin typeface="Consolas" panose="020B0609020204030204" pitchFamily="49" charset="0"/>
              </a:rPr>
              <a:t>{ </a:t>
            </a:r>
            <a:r>
              <a:rPr lang="en-US" sz="2400" b="1">
                <a:latin typeface="Consolas" panose="020B0609020204030204" pitchFamily="49" charset="0"/>
              </a:rPr>
              <a:t>@include </a:t>
            </a:r>
            <a:r>
              <a:rPr lang="en-US" sz="2400" smtClean="0">
                <a:latin typeface="Consolas" panose="020B0609020204030204" pitchFamily="49" charset="0"/>
              </a:rPr>
              <a:t>my-border(blue</a:t>
            </a:r>
            <a:r>
              <a:rPr lang="en-US" sz="2400">
                <a:latin typeface="Consolas" panose="020B0609020204030204" pitchFamily="49" charset="0"/>
              </a:rPr>
              <a:t>, 20px); </a:t>
            </a:r>
            <a:r>
              <a:rPr lang="en-US" sz="2400" smtClean="0">
                <a:latin typeface="Consolas" panose="020B0609020204030204" pitchFamily="49" charset="0"/>
              </a:rPr>
              <a:t>}</a:t>
            </a:r>
            <a:endParaRPr lang="en-US" sz="2400">
              <a:latin typeface="Consolas" panose="020B0609020204030204" pitchFamily="49" charset="0"/>
            </a:endParaRPr>
          </a:p>
        </p:txBody>
      </p:sp>
    </p:spTree>
    <p:extLst>
      <p:ext uri="{BB962C8B-B14F-4D97-AF65-F5344CB8AC3E}">
        <p14:creationId xmlns:p14="http://schemas.microsoft.com/office/powerpoint/2010/main" val="2017559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smtClean="0"/>
              <a:t>STRING OPERATIONS</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9918970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STRING OPERATIONS</a:t>
            </a:r>
            <a:endParaRPr lang="uk-UA"/>
          </a:p>
        </p:txBody>
      </p:sp>
      <p:sp>
        <p:nvSpPr>
          <p:cNvPr id="7" name="Текст 2"/>
          <p:cNvSpPr>
            <a:spLocks noGrp="1"/>
          </p:cNvSpPr>
          <p:nvPr>
            <p:ph type="body" sz="quarter" idx="10"/>
          </p:nvPr>
        </p:nvSpPr>
        <p:spPr>
          <a:xfrm>
            <a:off x="685800" y="1709064"/>
            <a:ext cx="5174998" cy="470624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 </a:t>
            </a:r>
            <a:r>
              <a:rPr lang="en-US" sz="2400" smtClean="0">
                <a:latin typeface="Consolas" panose="020B0609020204030204" pitchFamily="49" charset="0"/>
              </a:rPr>
              <a:t>{</a:t>
            </a:r>
          </a:p>
          <a:p>
            <a:r>
              <a:rPr lang="en-US" sz="2400" smtClean="0">
                <a:latin typeface="Consolas" panose="020B0609020204030204" pitchFamily="49" charset="0"/>
              </a:rPr>
              <a:t>    cursor</a:t>
            </a:r>
            <a:r>
              <a:rPr lang="en-US" sz="2400">
                <a:latin typeface="Consolas" panose="020B0609020204030204" pitchFamily="49" charset="0"/>
              </a:rPr>
              <a:t>: </a:t>
            </a:r>
            <a:r>
              <a:rPr lang="en-US" sz="2400" i="1">
                <a:latin typeface="Consolas" panose="020B0609020204030204" pitchFamily="49" charset="0"/>
              </a:rPr>
              <a:t>e + -resize</a:t>
            </a:r>
            <a:r>
              <a:rPr lang="en-US" sz="2400" smtClean="0">
                <a:latin typeface="Consolas" panose="020B0609020204030204" pitchFamily="49" charset="0"/>
              </a:rPr>
              <a:t>;</a:t>
            </a:r>
          </a:p>
          <a:p>
            <a:r>
              <a:rPr lang="en-US" sz="2400" smtClean="0">
                <a:latin typeface="Consolas" panose="020B0609020204030204" pitchFamily="49" charset="0"/>
              </a:rPr>
              <a:t>}</a:t>
            </a:r>
          </a:p>
          <a:p>
            <a:r>
              <a:rPr lang="en-US" sz="2400">
                <a:latin typeface="Consolas" panose="020B0609020204030204" pitchFamily="49" charset="0"/>
              </a:rPr>
              <a:t>p:before {</a:t>
            </a:r>
          </a:p>
          <a:p>
            <a:r>
              <a:rPr lang="en-US" sz="2400" smtClean="0">
                <a:latin typeface="Consolas" panose="020B0609020204030204" pitchFamily="49" charset="0"/>
              </a:rPr>
              <a:t>    content</a:t>
            </a:r>
            <a:r>
              <a:rPr lang="en-US" sz="2400">
                <a:latin typeface="Consolas" panose="020B0609020204030204" pitchFamily="49" charset="0"/>
              </a:rPr>
              <a:t>: "Foo " + Bar;</a:t>
            </a:r>
          </a:p>
          <a:p>
            <a:r>
              <a:rPr lang="en-US" sz="2400" smtClean="0">
                <a:latin typeface="Consolas" panose="020B0609020204030204" pitchFamily="49" charset="0"/>
              </a:rPr>
              <a:t>    font-family</a:t>
            </a:r>
            <a:r>
              <a:rPr lang="en-US" sz="2400">
                <a:latin typeface="Consolas" panose="020B0609020204030204" pitchFamily="49" charset="0"/>
              </a:rPr>
              <a:t>: sans- + "serif";</a:t>
            </a:r>
          </a:p>
          <a:p>
            <a:r>
              <a:rPr lang="en-US" sz="2400">
                <a:latin typeface="Consolas" panose="020B0609020204030204" pitchFamily="49" charset="0"/>
              </a:rPr>
              <a:t>}</a:t>
            </a:r>
          </a:p>
        </p:txBody>
      </p:sp>
      <p:sp>
        <p:nvSpPr>
          <p:cNvPr id="8" name="Текст 3"/>
          <p:cNvSpPr>
            <a:spLocks noGrp="1"/>
          </p:cNvSpPr>
          <p:nvPr>
            <p:ph type="body" sz="quarter" idx="11"/>
          </p:nvPr>
        </p:nvSpPr>
        <p:spPr>
          <a:xfrm>
            <a:off x="6330696" y="1727200"/>
            <a:ext cx="5175504" cy="4688113"/>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cursor</a:t>
            </a:r>
            <a:r>
              <a:rPr lang="en-US" sz="2400">
                <a:latin typeface="Consolas" panose="020B0609020204030204" pitchFamily="49" charset="0"/>
              </a:rPr>
              <a:t>: </a:t>
            </a:r>
            <a:r>
              <a:rPr lang="en-US" sz="2400" i="1">
                <a:latin typeface="Consolas" panose="020B0609020204030204" pitchFamily="49" charset="0"/>
              </a:rPr>
              <a:t>e-resize</a:t>
            </a:r>
            <a:r>
              <a:rPr lang="en-US" sz="2400">
                <a:latin typeface="Consolas" panose="020B0609020204030204" pitchFamily="49" charset="0"/>
              </a:rPr>
              <a:t>; </a:t>
            </a:r>
            <a:endParaRPr lang="en-US" sz="2400" smtClean="0">
              <a:latin typeface="Consolas" panose="020B0609020204030204" pitchFamily="49" charset="0"/>
            </a:endParaRPr>
          </a:p>
          <a:p>
            <a:r>
              <a:rPr lang="en-US" sz="2400" smtClean="0">
                <a:latin typeface="Consolas" panose="020B0609020204030204" pitchFamily="49" charset="0"/>
              </a:rPr>
              <a:t>}</a:t>
            </a:r>
          </a:p>
          <a:p>
            <a:r>
              <a:rPr lang="en-US" sz="2400">
                <a:latin typeface="Consolas" panose="020B0609020204030204" pitchFamily="49" charset="0"/>
              </a:rPr>
              <a:t>p:before {</a:t>
            </a:r>
          </a:p>
          <a:p>
            <a:r>
              <a:rPr lang="en-US" sz="2400" smtClean="0">
                <a:latin typeface="Consolas" panose="020B0609020204030204" pitchFamily="49" charset="0"/>
              </a:rPr>
              <a:t>    content</a:t>
            </a:r>
            <a:r>
              <a:rPr lang="en-US" sz="2400">
                <a:latin typeface="Consolas" panose="020B0609020204030204" pitchFamily="49" charset="0"/>
              </a:rPr>
              <a:t>: "Foo Bar";</a:t>
            </a:r>
          </a:p>
          <a:p>
            <a:r>
              <a:rPr lang="en-US" sz="2400" smtClean="0">
                <a:latin typeface="Consolas" panose="020B0609020204030204" pitchFamily="49" charset="0"/>
              </a:rPr>
              <a:t>    font-family</a:t>
            </a:r>
            <a:r>
              <a:rPr lang="en-US" sz="2400">
                <a:latin typeface="Consolas" panose="020B0609020204030204" pitchFamily="49" charset="0"/>
              </a:rPr>
              <a:t>: sans-serif</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1153964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STRING OPERATIONS</a:t>
            </a:r>
            <a:endParaRPr lang="uk-UA"/>
          </a:p>
        </p:txBody>
      </p:sp>
      <p:sp>
        <p:nvSpPr>
          <p:cNvPr id="7" name="Текст 2"/>
          <p:cNvSpPr>
            <a:spLocks noGrp="1"/>
          </p:cNvSpPr>
          <p:nvPr>
            <p:ph type="body" sz="quarter" idx="10"/>
          </p:nvPr>
        </p:nvSpPr>
        <p:spPr>
          <a:xfrm>
            <a:off x="685800" y="1709064"/>
            <a:ext cx="5174998" cy="470624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p:before </a:t>
            </a:r>
            <a:r>
              <a:rPr lang="en-US" sz="2400">
                <a:latin typeface="Consolas" panose="020B0609020204030204" pitchFamily="49" charset="0"/>
              </a:rPr>
              <a:t>{</a:t>
            </a:r>
          </a:p>
          <a:p>
            <a:r>
              <a:rPr lang="en-US" sz="2400">
                <a:latin typeface="Consolas" panose="020B0609020204030204" pitchFamily="49" charset="0"/>
              </a:rPr>
              <a:t>  content: </a:t>
            </a:r>
            <a:r>
              <a:rPr lang="en-US" sz="2400" i="1">
                <a:latin typeface="Consolas" panose="020B0609020204030204" pitchFamily="49" charset="0"/>
              </a:rPr>
              <a:t>"I ate #{5 + 10} pies!"</a:t>
            </a:r>
            <a:r>
              <a:rPr lang="en-US" sz="2400">
                <a:latin typeface="Consolas" panose="020B0609020204030204" pitchFamily="49" charset="0"/>
              </a:rPr>
              <a:t>;</a:t>
            </a:r>
          </a:p>
          <a:p>
            <a:r>
              <a:rPr lang="en-US" sz="2400" smtClean="0">
                <a:latin typeface="Consolas" panose="020B0609020204030204" pitchFamily="49" charset="0"/>
              </a:rPr>
              <a:t>}</a:t>
            </a:r>
          </a:p>
          <a:p>
            <a:endParaRPr lang="en-US" sz="2400">
              <a:latin typeface="Consolas" panose="020B0609020204030204" pitchFamily="49" charset="0"/>
            </a:endParaRPr>
          </a:p>
          <a:p>
            <a:r>
              <a:rPr lang="en-US" sz="2400">
                <a:latin typeface="Consolas" panose="020B0609020204030204" pitchFamily="49" charset="0"/>
              </a:rPr>
              <a:t>$value: </a:t>
            </a:r>
            <a:r>
              <a:rPr lang="en-US" sz="2400" i="1">
                <a:latin typeface="Consolas" panose="020B0609020204030204" pitchFamily="49" charset="0"/>
              </a:rPr>
              <a:t>null</a:t>
            </a:r>
            <a:r>
              <a:rPr lang="en-US" sz="2400">
                <a:latin typeface="Consolas" panose="020B0609020204030204" pitchFamily="49" charset="0"/>
              </a:rPr>
              <a:t>;</a:t>
            </a:r>
          </a:p>
          <a:p>
            <a:r>
              <a:rPr lang="en-US" sz="2400" b="1">
                <a:latin typeface="Consolas" panose="020B0609020204030204" pitchFamily="49" charset="0"/>
              </a:rPr>
              <a:t>p:before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content</a:t>
            </a:r>
            <a:r>
              <a:rPr lang="en-US" sz="2400">
                <a:latin typeface="Consolas" panose="020B0609020204030204" pitchFamily="49" charset="0"/>
              </a:rPr>
              <a:t>: </a:t>
            </a:r>
            <a:r>
              <a:rPr lang="en-US" sz="2400" i="1">
                <a:latin typeface="Consolas" panose="020B0609020204030204" pitchFamily="49" charset="0"/>
              </a:rPr>
              <a:t>"I ate #{$value} pies</a:t>
            </a:r>
            <a:r>
              <a:rPr lang="en-US" sz="2400" i="1" smtClean="0">
                <a:latin typeface="Consolas" panose="020B0609020204030204" pitchFamily="49" charset="0"/>
              </a:rPr>
              <a:t>!"</a:t>
            </a:r>
            <a:r>
              <a:rPr lang="en-US" sz="2400" smtClean="0">
                <a:latin typeface="Consolas" panose="020B0609020204030204" pitchFamily="49" charset="0"/>
              </a:rPr>
              <a:t>;</a:t>
            </a:r>
          </a:p>
          <a:p>
            <a:r>
              <a:rPr lang="en-US" sz="2400" smtClean="0">
                <a:latin typeface="Consolas" panose="020B0609020204030204" pitchFamily="49" charset="0"/>
              </a:rPr>
              <a:t>}</a:t>
            </a:r>
            <a:endParaRPr lang="en-US" sz="2400">
              <a:latin typeface="Consolas" panose="020B0609020204030204" pitchFamily="49" charset="0"/>
            </a:endParaRPr>
          </a:p>
        </p:txBody>
      </p:sp>
      <p:sp>
        <p:nvSpPr>
          <p:cNvPr id="8" name="Текст 3"/>
          <p:cNvSpPr>
            <a:spLocks noGrp="1"/>
          </p:cNvSpPr>
          <p:nvPr>
            <p:ph type="body" sz="quarter" idx="11"/>
          </p:nvPr>
        </p:nvSpPr>
        <p:spPr>
          <a:xfrm>
            <a:off x="6330696" y="1727200"/>
            <a:ext cx="5175504" cy="4688113"/>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p:before </a:t>
            </a:r>
            <a:r>
              <a:rPr lang="en-US" sz="2400">
                <a:latin typeface="Consolas" panose="020B0609020204030204" pitchFamily="49" charset="0"/>
              </a:rPr>
              <a:t>{</a:t>
            </a:r>
          </a:p>
          <a:p>
            <a:r>
              <a:rPr lang="en-US" sz="2400">
                <a:latin typeface="Consolas" panose="020B0609020204030204" pitchFamily="49" charset="0"/>
              </a:rPr>
              <a:t>  content: </a:t>
            </a:r>
            <a:r>
              <a:rPr lang="en-US" sz="2400" i="1">
                <a:latin typeface="Consolas" panose="020B0609020204030204" pitchFamily="49" charset="0"/>
              </a:rPr>
              <a:t>"I ate 15 pies!"</a:t>
            </a:r>
            <a:r>
              <a:rPr lang="en-US" sz="2400">
                <a:latin typeface="Consolas" panose="020B0609020204030204" pitchFamily="49" charset="0"/>
              </a:rPr>
              <a:t>; </a:t>
            </a:r>
            <a:r>
              <a:rPr lang="en-US" sz="2400" smtClean="0">
                <a:latin typeface="Consolas" panose="020B0609020204030204" pitchFamily="49" charset="0"/>
              </a:rPr>
              <a:t>}</a:t>
            </a:r>
          </a:p>
          <a:p>
            <a:endParaRPr lang="en-US" sz="2400">
              <a:latin typeface="Consolas" panose="020B0609020204030204" pitchFamily="49" charset="0"/>
            </a:endParaRPr>
          </a:p>
          <a:p>
            <a:r>
              <a:rPr lang="en-US" sz="2400" b="1">
                <a:latin typeface="Consolas" panose="020B0609020204030204" pitchFamily="49" charset="0"/>
              </a:rPr>
              <a:t>p:before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content</a:t>
            </a:r>
            <a:r>
              <a:rPr lang="en-US" sz="2400">
                <a:latin typeface="Consolas" panose="020B0609020204030204" pitchFamily="49" charset="0"/>
              </a:rPr>
              <a:t>: </a:t>
            </a:r>
            <a:r>
              <a:rPr lang="en-US" sz="2400" i="1">
                <a:latin typeface="Consolas" panose="020B0609020204030204" pitchFamily="49" charset="0"/>
              </a:rPr>
              <a:t>"I ate  pies</a:t>
            </a:r>
            <a:r>
              <a:rPr lang="en-US" sz="2400" i="1" smtClean="0">
                <a:latin typeface="Consolas" panose="020B0609020204030204" pitchFamily="49" charset="0"/>
              </a:rPr>
              <a:t>!"</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1865470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STRING OPERATIONS</a:t>
            </a:r>
            <a:endParaRPr lang="uk-UA"/>
          </a:p>
        </p:txBody>
      </p:sp>
      <p:sp>
        <p:nvSpPr>
          <p:cNvPr id="7" name="Текст 2"/>
          <p:cNvSpPr>
            <a:spLocks noGrp="1"/>
          </p:cNvSpPr>
          <p:nvPr>
            <p:ph type="body" sz="quarter" idx="10"/>
          </p:nvPr>
        </p:nvSpPr>
        <p:spPr>
          <a:xfrm>
            <a:off x="685800" y="1709064"/>
            <a:ext cx="5174998" cy="4706249"/>
          </a:xfrm>
          <a:solidFill>
            <a:schemeClr val="bg1"/>
          </a:solidFill>
          <a:ln>
            <a:noFill/>
          </a:ln>
          <a:effectLst>
            <a:outerShdw blurRad="304800" algn="ctr" rotWithShape="0">
              <a:prstClr val="black">
                <a:alpha val="20000"/>
              </a:prstClr>
            </a:outerShdw>
          </a:effectLst>
        </p:spPr>
        <p:txBody>
          <a:bodyPr lIns="144000" tIns="144000" rIns="144000" bIns="144000"/>
          <a:lstStyle/>
          <a:p>
            <a:r>
              <a:rPr lang="pt-BR" sz="2400" b="1">
                <a:latin typeface="Consolas" panose="020B0609020204030204" pitchFamily="49" charset="0"/>
              </a:rPr>
              <a:t>p </a:t>
            </a:r>
            <a:r>
              <a:rPr lang="pt-BR" sz="2400">
                <a:latin typeface="Consolas" panose="020B0609020204030204" pitchFamily="49" charset="0"/>
              </a:rPr>
              <a:t>{</a:t>
            </a:r>
          </a:p>
          <a:p>
            <a:r>
              <a:rPr lang="pt-BR" sz="2400">
                <a:latin typeface="Consolas" panose="020B0609020204030204" pitchFamily="49" charset="0"/>
              </a:rPr>
              <a:t>  width: </a:t>
            </a:r>
            <a:r>
              <a:rPr lang="pt-BR" sz="2400" i="1">
                <a:latin typeface="Consolas" panose="020B0609020204030204" pitchFamily="49" charset="0"/>
              </a:rPr>
              <a:t>1em + (2em * 3)</a:t>
            </a:r>
            <a:r>
              <a:rPr lang="pt-BR" sz="2400">
                <a:latin typeface="Consolas" panose="020B0609020204030204" pitchFamily="49" charset="0"/>
              </a:rPr>
              <a:t>;</a:t>
            </a:r>
          </a:p>
          <a:p>
            <a:r>
              <a:rPr lang="pt-BR" sz="2400">
                <a:latin typeface="Consolas" panose="020B0609020204030204" pitchFamily="49" charset="0"/>
              </a:rPr>
              <a:t>}</a:t>
            </a:r>
            <a:endParaRPr lang="en-US" sz="2400">
              <a:latin typeface="Consolas" panose="020B0609020204030204" pitchFamily="49" charset="0"/>
            </a:endParaRPr>
          </a:p>
        </p:txBody>
      </p:sp>
      <p:sp>
        <p:nvSpPr>
          <p:cNvPr id="8" name="Текст 3"/>
          <p:cNvSpPr>
            <a:spLocks noGrp="1"/>
          </p:cNvSpPr>
          <p:nvPr>
            <p:ph type="body" sz="quarter" idx="11"/>
          </p:nvPr>
        </p:nvSpPr>
        <p:spPr>
          <a:xfrm>
            <a:off x="6330696" y="1727200"/>
            <a:ext cx="5175504" cy="4688113"/>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7em</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3839499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a:t>CONTROL DIRECTIVES &amp; EXPRESSIONS</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1743032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IF</a:t>
            </a:r>
            <a:endParaRPr lang="uk-UA"/>
          </a:p>
        </p:txBody>
      </p:sp>
      <p:sp>
        <p:nvSpPr>
          <p:cNvPr id="6" name="Текст 4"/>
          <p:cNvSpPr txBox="1">
            <a:spLocks/>
          </p:cNvSpPr>
          <p:nvPr/>
        </p:nvSpPr>
        <p:spPr>
          <a:xfrm>
            <a:off x="685799" y="1709064"/>
            <a:ext cx="10838543" cy="2769989"/>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Lato" panose="020F0502020204030203" pitchFamily="34" charset="0"/>
                <a:ea typeface="Lato" panose="020F0502020204030203" pitchFamily="34" charset="0"/>
                <a:cs typeface="Lato" panose="020F0502020204030203" pitchFamily="34" charset="0"/>
              </a:rPr>
              <a:t>The built-in if() function allows you to branch on a condition and returns only one of two possible outcomes. It can be used in any script context. The if function only evaluates the argument corresponding to the one that it will return -- this allows you to refer to variables that may not be defined or to have calculations that would otherwise cause an error (E.g. divide by zero).</a:t>
            </a:r>
            <a:endParaRPr lang="uk-UA" sz="2900">
              <a:latin typeface="Lato" panose="020F0502020204030203" pitchFamily="34" charset="0"/>
              <a:ea typeface="Lato" panose="020F0502020204030203" pitchFamily="34" charset="0"/>
              <a:cs typeface="Lato" panose="020F0502020204030203" pitchFamily="34" charset="0"/>
            </a:endParaRPr>
          </a:p>
        </p:txBody>
      </p:sp>
      <p:sp>
        <p:nvSpPr>
          <p:cNvPr id="7" name="Текст 2"/>
          <p:cNvSpPr>
            <a:spLocks noGrp="1"/>
          </p:cNvSpPr>
          <p:nvPr>
            <p:ph type="body" sz="quarter" idx="10"/>
          </p:nvPr>
        </p:nvSpPr>
        <p:spPr>
          <a:xfrm>
            <a:off x="685800" y="4601029"/>
            <a:ext cx="10838542" cy="166914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800">
                <a:latin typeface="Consolas" panose="020B0609020204030204" pitchFamily="49" charset="0"/>
              </a:rPr>
              <a:t>if(true, 1px, 2px) =&gt; 1px</a:t>
            </a:r>
          </a:p>
          <a:p>
            <a:r>
              <a:rPr lang="en-US" sz="2800">
                <a:latin typeface="Consolas" panose="020B0609020204030204" pitchFamily="49" charset="0"/>
              </a:rPr>
              <a:t>if(false, 1px, 2px) =&gt; 2px</a:t>
            </a:r>
          </a:p>
        </p:txBody>
      </p:sp>
    </p:spTree>
    <p:extLst>
      <p:ext uri="{BB962C8B-B14F-4D97-AF65-F5344CB8AC3E}">
        <p14:creationId xmlns:p14="http://schemas.microsoft.com/office/powerpoint/2010/main" val="990959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@IF</a:t>
            </a:r>
            <a:endParaRPr lang="uk-UA"/>
          </a:p>
        </p:txBody>
      </p:sp>
      <p:sp>
        <p:nvSpPr>
          <p:cNvPr id="6" name="Текст 4"/>
          <p:cNvSpPr txBox="1">
            <a:spLocks/>
          </p:cNvSpPr>
          <p:nvPr/>
        </p:nvSpPr>
        <p:spPr>
          <a:xfrm>
            <a:off x="685799" y="1709064"/>
            <a:ext cx="10838543" cy="1431161"/>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Lato" panose="020F0502020204030203" pitchFamily="34" charset="0"/>
                <a:ea typeface="Lato" panose="020F0502020204030203" pitchFamily="34" charset="0"/>
                <a:cs typeface="Lato" panose="020F0502020204030203" pitchFamily="34" charset="0"/>
              </a:rPr>
              <a:t>The </a:t>
            </a:r>
            <a:r>
              <a:rPr lang="en-US" sz="2900" b="1">
                <a:latin typeface="Lato" panose="020F0502020204030203" pitchFamily="34" charset="0"/>
                <a:ea typeface="Lato" panose="020F0502020204030203" pitchFamily="34" charset="0"/>
                <a:cs typeface="Lato" panose="020F0502020204030203" pitchFamily="34" charset="0"/>
              </a:rPr>
              <a:t>@if </a:t>
            </a:r>
            <a:r>
              <a:rPr lang="en-US" sz="2900">
                <a:latin typeface="Lato" panose="020F0502020204030203" pitchFamily="34" charset="0"/>
                <a:ea typeface="Lato" panose="020F0502020204030203" pitchFamily="34" charset="0"/>
                <a:cs typeface="Lato" panose="020F0502020204030203" pitchFamily="34" charset="0"/>
              </a:rPr>
              <a:t>directive takes a SassScript expression and uses the styles nested beneath it if the expression returns anything other than false or null:</a:t>
            </a:r>
            <a:endParaRPr lang="uk-UA" sz="2900">
              <a:latin typeface="Lato" panose="020F0502020204030203" pitchFamily="34" charset="0"/>
              <a:ea typeface="Lato" panose="020F0502020204030203" pitchFamily="34" charset="0"/>
              <a:cs typeface="Lato" panose="020F0502020204030203" pitchFamily="34" charset="0"/>
            </a:endParaRPr>
          </a:p>
        </p:txBody>
      </p:sp>
      <p:sp>
        <p:nvSpPr>
          <p:cNvPr id="7" name="Текст 2"/>
          <p:cNvSpPr>
            <a:spLocks noGrp="1"/>
          </p:cNvSpPr>
          <p:nvPr>
            <p:ph type="body" sz="quarter" idx="10"/>
          </p:nvPr>
        </p:nvSpPr>
        <p:spPr>
          <a:xfrm>
            <a:off x="685800" y="3381836"/>
            <a:ext cx="10838542" cy="2888335"/>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a:latin typeface="Consolas" panose="020B0609020204030204" pitchFamily="49" charset="0"/>
              </a:rPr>
              <a:t>p </a:t>
            </a:r>
            <a:r>
              <a:rPr lang="en-US" sz="2400">
                <a:latin typeface="Consolas" panose="020B0609020204030204" pitchFamily="49" charset="0"/>
              </a:rPr>
              <a:t>{</a:t>
            </a:r>
          </a:p>
          <a:p>
            <a:r>
              <a:rPr lang="en-US" sz="2400">
                <a:latin typeface="Consolas" panose="020B0609020204030204" pitchFamily="49" charset="0"/>
              </a:rPr>
              <a:t>    </a:t>
            </a:r>
            <a:r>
              <a:rPr lang="en-US" sz="2400" b="1">
                <a:latin typeface="Consolas" panose="020B0609020204030204" pitchFamily="49" charset="0"/>
              </a:rPr>
              <a:t>@if 1 + 1 == 2   </a:t>
            </a:r>
            <a:r>
              <a:rPr lang="en-US" sz="2400">
                <a:latin typeface="Consolas" panose="020B0609020204030204" pitchFamily="49" charset="0"/>
              </a:rPr>
              <a:t>{ border: </a:t>
            </a:r>
            <a:r>
              <a:rPr lang="en-US" sz="2400" i="1">
                <a:latin typeface="Consolas" panose="020B0609020204030204" pitchFamily="49" charset="0"/>
              </a:rPr>
              <a:t>1px solid</a:t>
            </a:r>
            <a:r>
              <a:rPr lang="en-US" sz="2400">
                <a:latin typeface="Consolas" panose="020B0609020204030204" pitchFamily="49" charset="0"/>
              </a:rPr>
              <a:t>; }</a:t>
            </a:r>
          </a:p>
          <a:p>
            <a:r>
              <a:rPr lang="en-US" sz="2400">
                <a:latin typeface="Consolas" panose="020B0609020204030204" pitchFamily="49" charset="0"/>
              </a:rPr>
              <a:t>    </a:t>
            </a:r>
            <a:r>
              <a:rPr lang="en-US" sz="2400" b="1">
                <a:latin typeface="Consolas" panose="020B0609020204030204" pitchFamily="49" charset="0"/>
              </a:rPr>
              <a:t>@if 5 &lt; 3        </a:t>
            </a:r>
            <a:r>
              <a:rPr lang="en-US" sz="2400">
                <a:latin typeface="Consolas" panose="020B0609020204030204" pitchFamily="49" charset="0"/>
              </a:rPr>
              <a:t>{ border: </a:t>
            </a:r>
            <a:r>
              <a:rPr lang="en-US" sz="2400" i="1">
                <a:latin typeface="Consolas" panose="020B0609020204030204" pitchFamily="49" charset="0"/>
              </a:rPr>
              <a:t>2px dotted</a:t>
            </a:r>
            <a:r>
              <a:rPr lang="en-US" sz="2400">
                <a:latin typeface="Consolas" panose="020B0609020204030204" pitchFamily="49" charset="0"/>
              </a:rPr>
              <a:t>; }</a:t>
            </a:r>
          </a:p>
          <a:p>
            <a:r>
              <a:rPr lang="en-US" sz="2400">
                <a:latin typeface="Consolas" panose="020B0609020204030204" pitchFamily="49" charset="0"/>
              </a:rPr>
              <a:t>    </a:t>
            </a:r>
            <a:r>
              <a:rPr lang="en-US" sz="2400" b="1">
                <a:latin typeface="Consolas" panose="020B0609020204030204" pitchFamily="49" charset="0"/>
              </a:rPr>
              <a:t>@if null         </a:t>
            </a:r>
            <a:r>
              <a:rPr lang="en-US" sz="2400">
                <a:latin typeface="Consolas" panose="020B0609020204030204" pitchFamily="49" charset="0"/>
              </a:rPr>
              <a:t>{ border: </a:t>
            </a:r>
            <a:r>
              <a:rPr lang="en-US" sz="2400" i="1">
                <a:latin typeface="Consolas" panose="020B0609020204030204" pitchFamily="49" charset="0"/>
              </a:rPr>
              <a:t>3px double</a:t>
            </a:r>
            <a:r>
              <a:rPr lang="en-US" sz="2400">
                <a:latin typeface="Consolas" panose="020B0609020204030204" pitchFamily="49" charset="0"/>
              </a:rPr>
              <a:t>; }</a:t>
            </a:r>
          </a:p>
          <a:p>
            <a:r>
              <a:rPr lang="en-US" sz="2400">
                <a:latin typeface="Consolas" panose="020B0609020204030204" pitchFamily="49" charset="0"/>
              </a:rPr>
              <a:t>}</a:t>
            </a:r>
          </a:p>
        </p:txBody>
      </p:sp>
    </p:spTree>
    <p:extLst>
      <p:ext uri="{BB962C8B-B14F-4D97-AF65-F5344CB8AC3E}">
        <p14:creationId xmlns:p14="http://schemas.microsoft.com/office/powerpoint/2010/main" val="1785575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smtClean="0"/>
              <a:t>WHAT IS CSS PREPROCESSOR?</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658380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@FOR</a:t>
            </a:r>
            <a:endParaRPr lang="uk-UA"/>
          </a:p>
        </p:txBody>
      </p:sp>
      <p:sp>
        <p:nvSpPr>
          <p:cNvPr id="6" name="Текст 4"/>
          <p:cNvSpPr txBox="1">
            <a:spLocks/>
          </p:cNvSpPr>
          <p:nvPr/>
        </p:nvSpPr>
        <p:spPr>
          <a:xfrm>
            <a:off x="685799" y="1709064"/>
            <a:ext cx="10838543" cy="4365298"/>
          </a:xfrm>
          <a:prstGeom prst="rect">
            <a:avLst/>
          </a:prstGeom>
        </p:spPr>
        <p:txBody>
          <a:bodyPr lIns="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a:latin typeface="Lato" panose="020F0502020204030203" pitchFamily="34" charset="0"/>
                <a:ea typeface="Lato" panose="020F0502020204030203" pitchFamily="34" charset="0"/>
                <a:cs typeface="Lato" panose="020F0502020204030203" pitchFamily="34" charset="0"/>
              </a:rPr>
              <a:t>The </a:t>
            </a:r>
            <a:r>
              <a:rPr lang="en-US" sz="2900" b="1">
                <a:latin typeface="Lato" panose="020F0502020204030203" pitchFamily="34" charset="0"/>
                <a:ea typeface="Lato" panose="020F0502020204030203" pitchFamily="34" charset="0"/>
                <a:cs typeface="Lato" panose="020F0502020204030203" pitchFamily="34" charset="0"/>
              </a:rPr>
              <a:t>@for </a:t>
            </a:r>
            <a:r>
              <a:rPr lang="en-US" sz="2900">
                <a:latin typeface="Lato" panose="020F0502020204030203" pitchFamily="34" charset="0"/>
                <a:ea typeface="Lato" panose="020F0502020204030203" pitchFamily="34" charset="0"/>
                <a:cs typeface="Lato" panose="020F0502020204030203" pitchFamily="34" charset="0"/>
              </a:rPr>
              <a:t>directive repeatedly outputs a set of styles. For each repetition, a counter variable is used to adjust the output. The directive has two forms: </a:t>
            </a:r>
            <a:r>
              <a:rPr lang="en-US" sz="2900" b="1" smtClean="0">
                <a:latin typeface="Consolas" panose="020B0609020204030204" pitchFamily="49" charset="0"/>
                <a:ea typeface="Lato" panose="020F0502020204030203" pitchFamily="34" charset="0"/>
                <a:cs typeface="Lato" panose="020F0502020204030203" pitchFamily="34" charset="0"/>
              </a:rPr>
              <a:t>@</a:t>
            </a:r>
            <a:r>
              <a:rPr lang="en-US" sz="2900" b="1">
                <a:latin typeface="Consolas" panose="020B0609020204030204" pitchFamily="49" charset="0"/>
                <a:ea typeface="Lato" panose="020F0502020204030203" pitchFamily="34" charset="0"/>
                <a:cs typeface="Lato" panose="020F0502020204030203" pitchFamily="34" charset="0"/>
              </a:rPr>
              <a:t>for $var from &lt;start&gt; through &lt;</a:t>
            </a:r>
            <a:r>
              <a:rPr lang="en-US" sz="2900" b="1" smtClean="0">
                <a:latin typeface="Consolas" panose="020B0609020204030204" pitchFamily="49" charset="0"/>
                <a:ea typeface="Lato" panose="020F0502020204030203" pitchFamily="34" charset="0"/>
                <a:cs typeface="Lato" panose="020F0502020204030203" pitchFamily="34" charset="0"/>
              </a:rPr>
              <a:t>end&gt;</a:t>
            </a:r>
            <a:r>
              <a:rPr lang="en-US" sz="2900" smtClean="0">
                <a:latin typeface="Consolas" panose="020B0609020204030204" pitchFamily="49" charset="0"/>
                <a:ea typeface="Lato" panose="020F0502020204030203" pitchFamily="34" charset="0"/>
                <a:cs typeface="Lato" panose="020F0502020204030203" pitchFamily="34" charset="0"/>
              </a:rPr>
              <a:t> </a:t>
            </a:r>
            <a:r>
              <a:rPr lang="en-US" sz="2900" smtClean="0">
                <a:latin typeface="Lato" panose="020F0502020204030203" pitchFamily="34" charset="0"/>
                <a:ea typeface="Lato" panose="020F0502020204030203" pitchFamily="34" charset="0"/>
                <a:cs typeface="Lato" panose="020F0502020204030203" pitchFamily="34" charset="0"/>
              </a:rPr>
              <a:t>and </a:t>
            </a:r>
            <a:r>
              <a:rPr lang="en-US" sz="2900" b="1" smtClean="0">
                <a:latin typeface="Lato" panose="020F0502020204030203" pitchFamily="34" charset="0"/>
                <a:ea typeface="Lato" panose="020F0502020204030203" pitchFamily="34" charset="0"/>
                <a:cs typeface="Lato" panose="020F0502020204030203" pitchFamily="34" charset="0"/>
              </a:rPr>
              <a:t>@</a:t>
            </a:r>
            <a:r>
              <a:rPr lang="en-US" sz="2900" b="1">
                <a:latin typeface="Lato" panose="020F0502020204030203" pitchFamily="34" charset="0"/>
                <a:ea typeface="Lato" panose="020F0502020204030203" pitchFamily="34" charset="0"/>
                <a:cs typeface="Lato" panose="020F0502020204030203" pitchFamily="34" charset="0"/>
              </a:rPr>
              <a:t>for $var from &lt;start&gt; to &lt;end&gt;</a:t>
            </a:r>
            <a:r>
              <a:rPr lang="en-US" sz="2900">
                <a:latin typeface="Lato" panose="020F0502020204030203" pitchFamily="34" charset="0"/>
                <a:ea typeface="Lato" panose="020F0502020204030203" pitchFamily="34" charset="0"/>
                <a:cs typeface="Lato" panose="020F0502020204030203" pitchFamily="34" charset="0"/>
              </a:rPr>
              <a:t>. Note the difference in the keywords </a:t>
            </a:r>
            <a:r>
              <a:rPr lang="en-US" sz="2900" b="1">
                <a:latin typeface="Lato" panose="020F0502020204030203" pitchFamily="34" charset="0"/>
                <a:ea typeface="Lato" panose="020F0502020204030203" pitchFamily="34" charset="0"/>
                <a:cs typeface="Lato" panose="020F0502020204030203" pitchFamily="34" charset="0"/>
              </a:rPr>
              <a:t>through</a:t>
            </a:r>
            <a:r>
              <a:rPr lang="en-US" sz="2900">
                <a:latin typeface="Lato" panose="020F0502020204030203" pitchFamily="34" charset="0"/>
                <a:ea typeface="Lato" panose="020F0502020204030203" pitchFamily="34" charset="0"/>
                <a:cs typeface="Lato" panose="020F0502020204030203" pitchFamily="34" charset="0"/>
              </a:rPr>
              <a:t> and </a:t>
            </a:r>
            <a:r>
              <a:rPr lang="en-US" sz="2900" b="1">
                <a:latin typeface="Lato" panose="020F0502020204030203" pitchFamily="34" charset="0"/>
                <a:ea typeface="Lato" panose="020F0502020204030203" pitchFamily="34" charset="0"/>
                <a:cs typeface="Lato" panose="020F0502020204030203" pitchFamily="34" charset="0"/>
              </a:rPr>
              <a:t>to</a:t>
            </a:r>
            <a:r>
              <a:rPr lang="en-US" sz="2900">
                <a:latin typeface="Lato" panose="020F0502020204030203" pitchFamily="34" charset="0"/>
                <a:ea typeface="Lato" panose="020F0502020204030203" pitchFamily="34" charset="0"/>
                <a:cs typeface="Lato" panose="020F0502020204030203" pitchFamily="34" charset="0"/>
              </a:rPr>
              <a:t>. </a:t>
            </a:r>
            <a:endParaRPr lang="en-US" sz="2900" smtClean="0">
              <a:latin typeface="Lato" panose="020F0502020204030203" pitchFamily="34" charset="0"/>
              <a:ea typeface="Lato" panose="020F0502020204030203" pitchFamily="34" charset="0"/>
              <a:cs typeface="Lato" panose="020F0502020204030203" pitchFamily="34" charset="0"/>
            </a:endParaRPr>
          </a:p>
          <a:p>
            <a:r>
              <a:rPr lang="en-US" sz="2900" smtClean="0">
                <a:latin typeface="Lato" panose="020F0502020204030203" pitchFamily="34" charset="0"/>
                <a:ea typeface="Lato" panose="020F0502020204030203" pitchFamily="34" charset="0"/>
                <a:cs typeface="Lato" panose="020F0502020204030203" pitchFamily="34" charset="0"/>
              </a:rPr>
              <a:t>$</a:t>
            </a:r>
            <a:r>
              <a:rPr lang="en-US" sz="2900">
                <a:latin typeface="Lato" panose="020F0502020204030203" pitchFamily="34" charset="0"/>
                <a:ea typeface="Lato" panose="020F0502020204030203" pitchFamily="34" charset="0"/>
                <a:cs typeface="Lato" panose="020F0502020204030203" pitchFamily="34" charset="0"/>
              </a:rPr>
              <a:t>var can be any variable name, like $i</a:t>
            </a:r>
            <a:r>
              <a:rPr lang="en-US" sz="2900" smtClean="0">
                <a:latin typeface="Lato" panose="020F0502020204030203" pitchFamily="34" charset="0"/>
                <a:ea typeface="Lato" panose="020F0502020204030203" pitchFamily="34" charset="0"/>
                <a:cs typeface="Lato" panose="020F0502020204030203" pitchFamily="34" charset="0"/>
              </a:rPr>
              <a:t>;</a:t>
            </a:r>
          </a:p>
          <a:p>
            <a:r>
              <a:rPr lang="en-US" sz="2900" b="1" smtClean="0">
                <a:latin typeface="Lato" panose="020F0502020204030203" pitchFamily="34" charset="0"/>
                <a:ea typeface="Lato" panose="020F0502020204030203" pitchFamily="34" charset="0"/>
                <a:cs typeface="Lato" panose="020F0502020204030203" pitchFamily="34" charset="0"/>
              </a:rPr>
              <a:t>&lt;</a:t>
            </a:r>
            <a:r>
              <a:rPr lang="en-US" sz="2900" b="1">
                <a:latin typeface="Lato" panose="020F0502020204030203" pitchFamily="34" charset="0"/>
                <a:ea typeface="Lato" panose="020F0502020204030203" pitchFamily="34" charset="0"/>
                <a:cs typeface="Lato" panose="020F0502020204030203" pitchFamily="34" charset="0"/>
              </a:rPr>
              <a:t>start&gt; </a:t>
            </a:r>
            <a:r>
              <a:rPr lang="en-US" sz="2900">
                <a:latin typeface="Lato" panose="020F0502020204030203" pitchFamily="34" charset="0"/>
                <a:ea typeface="Lato" panose="020F0502020204030203" pitchFamily="34" charset="0"/>
                <a:cs typeface="Lato" panose="020F0502020204030203" pitchFamily="34" charset="0"/>
              </a:rPr>
              <a:t>and </a:t>
            </a:r>
            <a:r>
              <a:rPr lang="en-US" sz="2900" b="1">
                <a:latin typeface="Lato" panose="020F0502020204030203" pitchFamily="34" charset="0"/>
                <a:ea typeface="Lato" panose="020F0502020204030203" pitchFamily="34" charset="0"/>
                <a:cs typeface="Lato" panose="020F0502020204030203" pitchFamily="34" charset="0"/>
              </a:rPr>
              <a:t>&lt;end&gt; </a:t>
            </a:r>
            <a:r>
              <a:rPr lang="en-US" sz="2900">
                <a:latin typeface="Lato" panose="020F0502020204030203" pitchFamily="34" charset="0"/>
                <a:ea typeface="Lato" panose="020F0502020204030203" pitchFamily="34" charset="0"/>
                <a:cs typeface="Lato" panose="020F0502020204030203" pitchFamily="34" charset="0"/>
              </a:rPr>
              <a:t>are SassScript expressions that should return integers. When </a:t>
            </a:r>
            <a:r>
              <a:rPr lang="en-US" sz="2900" b="1">
                <a:latin typeface="Lato" panose="020F0502020204030203" pitchFamily="34" charset="0"/>
                <a:ea typeface="Lato" panose="020F0502020204030203" pitchFamily="34" charset="0"/>
                <a:cs typeface="Lato" panose="020F0502020204030203" pitchFamily="34" charset="0"/>
              </a:rPr>
              <a:t>&lt;start&gt; </a:t>
            </a:r>
            <a:r>
              <a:rPr lang="en-US" sz="2900">
                <a:latin typeface="Lato" panose="020F0502020204030203" pitchFamily="34" charset="0"/>
                <a:ea typeface="Lato" panose="020F0502020204030203" pitchFamily="34" charset="0"/>
                <a:cs typeface="Lato" panose="020F0502020204030203" pitchFamily="34" charset="0"/>
              </a:rPr>
              <a:t>is greater than </a:t>
            </a:r>
            <a:r>
              <a:rPr lang="en-US" sz="2900" b="1">
                <a:latin typeface="Lato" panose="020F0502020204030203" pitchFamily="34" charset="0"/>
                <a:ea typeface="Lato" panose="020F0502020204030203" pitchFamily="34" charset="0"/>
                <a:cs typeface="Lato" panose="020F0502020204030203" pitchFamily="34" charset="0"/>
              </a:rPr>
              <a:t>&lt;end&gt; </a:t>
            </a:r>
            <a:r>
              <a:rPr lang="en-US" sz="2900">
                <a:latin typeface="Lato" panose="020F0502020204030203" pitchFamily="34" charset="0"/>
                <a:ea typeface="Lato" panose="020F0502020204030203" pitchFamily="34" charset="0"/>
                <a:cs typeface="Lato" panose="020F0502020204030203" pitchFamily="34" charset="0"/>
              </a:rPr>
              <a:t>the counter will </a:t>
            </a:r>
            <a:r>
              <a:rPr lang="en-US" sz="2900" b="1">
                <a:latin typeface="Lato" panose="020F0502020204030203" pitchFamily="34" charset="0"/>
                <a:ea typeface="Lato" panose="020F0502020204030203" pitchFamily="34" charset="0"/>
                <a:cs typeface="Lato" panose="020F0502020204030203" pitchFamily="34" charset="0"/>
              </a:rPr>
              <a:t>decrement</a:t>
            </a:r>
            <a:r>
              <a:rPr lang="en-US" sz="2900">
                <a:latin typeface="Lato" panose="020F0502020204030203" pitchFamily="34" charset="0"/>
                <a:ea typeface="Lato" panose="020F0502020204030203" pitchFamily="34" charset="0"/>
                <a:cs typeface="Lato" panose="020F0502020204030203" pitchFamily="34" charset="0"/>
              </a:rPr>
              <a:t> instead of </a:t>
            </a:r>
            <a:r>
              <a:rPr lang="en-US" sz="2900" b="1">
                <a:latin typeface="Lato" panose="020F0502020204030203" pitchFamily="34" charset="0"/>
                <a:ea typeface="Lato" panose="020F0502020204030203" pitchFamily="34" charset="0"/>
                <a:cs typeface="Lato" panose="020F0502020204030203" pitchFamily="34" charset="0"/>
              </a:rPr>
              <a:t>increment</a:t>
            </a:r>
            <a:r>
              <a:rPr lang="en-US" sz="2900" smtClean="0">
                <a:latin typeface="Lato" panose="020F0502020204030203" pitchFamily="34" charset="0"/>
                <a:ea typeface="Lato" panose="020F0502020204030203" pitchFamily="34" charset="0"/>
                <a:cs typeface="Lato" panose="020F0502020204030203" pitchFamily="34" charset="0"/>
              </a:rPr>
              <a:t>.</a:t>
            </a:r>
            <a:endParaRPr lang="uk-UA" sz="29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51837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@FOR</a:t>
            </a:r>
            <a:endParaRPr lang="uk-UA"/>
          </a:p>
        </p:txBody>
      </p:sp>
      <p:sp>
        <p:nvSpPr>
          <p:cNvPr id="7" name="Текст 2"/>
          <p:cNvSpPr>
            <a:spLocks noGrp="1"/>
          </p:cNvSpPr>
          <p:nvPr>
            <p:ph type="body" sz="quarter" idx="10"/>
          </p:nvPr>
        </p:nvSpPr>
        <p:spPr>
          <a:xfrm>
            <a:off x="685800" y="1709064"/>
            <a:ext cx="5174998" cy="470624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a:latin typeface="Consolas" panose="020B0609020204030204" pitchFamily="49" charset="0"/>
              </a:rPr>
              <a:t>@</a:t>
            </a:r>
            <a:r>
              <a:rPr lang="en-US" sz="2400" b="1">
                <a:latin typeface="Consolas" panose="020B0609020204030204" pitchFamily="49" charset="0"/>
              </a:rPr>
              <a:t>for</a:t>
            </a:r>
            <a:r>
              <a:rPr lang="en-US" sz="2400">
                <a:latin typeface="Consolas" panose="020B0609020204030204" pitchFamily="49" charset="0"/>
              </a:rPr>
              <a:t> $i </a:t>
            </a:r>
            <a:r>
              <a:rPr lang="en-US" sz="2400" b="1">
                <a:latin typeface="Consolas" panose="020B0609020204030204" pitchFamily="49" charset="0"/>
              </a:rPr>
              <a:t>from</a:t>
            </a:r>
            <a:r>
              <a:rPr lang="en-US" sz="2400">
                <a:latin typeface="Consolas" panose="020B0609020204030204" pitchFamily="49" charset="0"/>
              </a:rPr>
              <a:t> 1 </a:t>
            </a:r>
            <a:r>
              <a:rPr lang="en-US" sz="2400" b="1" smtClean="0">
                <a:latin typeface="Consolas" panose="020B0609020204030204" pitchFamily="49" charset="0"/>
              </a:rPr>
              <a:t>through </a:t>
            </a:r>
            <a:r>
              <a:rPr lang="en-US" sz="2400" smtClean="0">
                <a:latin typeface="Consolas" panose="020B0609020204030204" pitchFamily="49" charset="0"/>
              </a:rPr>
              <a:t>3 </a:t>
            </a:r>
            <a:r>
              <a:rPr lang="en-US" sz="2400">
                <a:latin typeface="Consolas" panose="020B0609020204030204" pitchFamily="49" charset="0"/>
              </a:rPr>
              <a:t>{</a:t>
            </a:r>
          </a:p>
          <a:p>
            <a:r>
              <a:rPr lang="en-US" sz="2400">
                <a:latin typeface="Consolas" panose="020B0609020204030204" pitchFamily="49" charset="0"/>
              </a:rPr>
              <a:t>    </a:t>
            </a:r>
            <a:r>
              <a:rPr lang="en-US" sz="2400" b="1">
                <a:latin typeface="Consolas" panose="020B0609020204030204" pitchFamily="49" charset="0"/>
              </a:rPr>
              <a:t>.item-#{$i}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2em * $i</a:t>
            </a:r>
            <a:r>
              <a:rPr lang="en-US" sz="2400">
                <a:latin typeface="Consolas" panose="020B0609020204030204" pitchFamily="49" charset="0"/>
              </a:rPr>
              <a:t>;</a:t>
            </a:r>
          </a:p>
          <a:p>
            <a:r>
              <a:rPr lang="en-US" sz="2400">
                <a:latin typeface="Consolas" panose="020B0609020204030204" pitchFamily="49" charset="0"/>
              </a:rPr>
              <a:t>    }</a:t>
            </a:r>
          </a:p>
          <a:p>
            <a:r>
              <a:rPr lang="en-US" sz="2400">
                <a:latin typeface="Consolas" panose="020B0609020204030204" pitchFamily="49" charset="0"/>
              </a:rPr>
              <a:t>}</a:t>
            </a:r>
          </a:p>
        </p:txBody>
      </p:sp>
      <p:sp>
        <p:nvSpPr>
          <p:cNvPr id="8" name="Текст 3"/>
          <p:cNvSpPr>
            <a:spLocks noGrp="1"/>
          </p:cNvSpPr>
          <p:nvPr>
            <p:ph type="body" sz="quarter" idx="11"/>
          </p:nvPr>
        </p:nvSpPr>
        <p:spPr>
          <a:xfrm>
            <a:off x="6330696" y="1727200"/>
            <a:ext cx="5175504" cy="468811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smtClean="0">
                <a:latin typeface="Consolas" panose="020B0609020204030204" pitchFamily="49" charset="0"/>
              </a:rPr>
              <a:t>.item-1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2em</a:t>
            </a:r>
            <a:r>
              <a:rPr lang="en-US" sz="2400" smtClean="0">
                <a:latin typeface="Consolas" panose="020B0609020204030204" pitchFamily="49" charset="0"/>
              </a:rPr>
              <a:t>;</a:t>
            </a:r>
          </a:p>
          <a:p>
            <a:r>
              <a:rPr lang="en-US" sz="2400" smtClean="0">
                <a:latin typeface="Consolas" panose="020B0609020204030204" pitchFamily="49" charset="0"/>
              </a:rPr>
              <a:t>}</a:t>
            </a:r>
            <a:endParaRPr lang="en-US" sz="2400">
              <a:latin typeface="Consolas" panose="020B0609020204030204" pitchFamily="49" charset="0"/>
            </a:endParaRPr>
          </a:p>
          <a:p>
            <a:r>
              <a:rPr lang="en-US" sz="2400" b="1">
                <a:latin typeface="Consolas" panose="020B0609020204030204" pitchFamily="49" charset="0"/>
              </a:rPr>
              <a:t>.item-2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4em</a:t>
            </a:r>
            <a:r>
              <a:rPr lang="en-US" sz="2400" smtClean="0">
                <a:latin typeface="Consolas" panose="020B0609020204030204" pitchFamily="49" charset="0"/>
              </a:rPr>
              <a:t>;</a:t>
            </a:r>
          </a:p>
          <a:p>
            <a:r>
              <a:rPr lang="en-US" sz="2400" smtClean="0">
                <a:latin typeface="Consolas" panose="020B0609020204030204" pitchFamily="49" charset="0"/>
              </a:rPr>
              <a:t>}</a:t>
            </a:r>
            <a:endParaRPr lang="en-US" sz="2400">
              <a:latin typeface="Consolas" panose="020B0609020204030204" pitchFamily="49" charset="0"/>
            </a:endParaRPr>
          </a:p>
          <a:p>
            <a:r>
              <a:rPr lang="en-US" sz="2400" b="1">
                <a:latin typeface="Consolas" panose="020B0609020204030204" pitchFamily="49" charset="0"/>
              </a:rPr>
              <a:t>.item-3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6em</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3326784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@FOR</a:t>
            </a:r>
            <a:endParaRPr lang="uk-UA"/>
          </a:p>
        </p:txBody>
      </p:sp>
      <p:sp>
        <p:nvSpPr>
          <p:cNvPr id="7" name="Текст 2"/>
          <p:cNvSpPr>
            <a:spLocks noGrp="1"/>
          </p:cNvSpPr>
          <p:nvPr>
            <p:ph type="body" sz="quarter" idx="10"/>
          </p:nvPr>
        </p:nvSpPr>
        <p:spPr>
          <a:xfrm>
            <a:off x="685800" y="1709064"/>
            <a:ext cx="5174998" cy="4706249"/>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a:latin typeface="Consolas" panose="020B0609020204030204" pitchFamily="49" charset="0"/>
              </a:rPr>
              <a:t>@</a:t>
            </a:r>
            <a:r>
              <a:rPr lang="en-US" sz="2400" b="1">
                <a:latin typeface="Consolas" panose="020B0609020204030204" pitchFamily="49" charset="0"/>
              </a:rPr>
              <a:t>for</a:t>
            </a:r>
            <a:r>
              <a:rPr lang="en-US" sz="2400">
                <a:latin typeface="Consolas" panose="020B0609020204030204" pitchFamily="49" charset="0"/>
              </a:rPr>
              <a:t> $i </a:t>
            </a:r>
            <a:r>
              <a:rPr lang="en-US" sz="2400" b="1">
                <a:latin typeface="Consolas" panose="020B0609020204030204" pitchFamily="49" charset="0"/>
              </a:rPr>
              <a:t>from</a:t>
            </a:r>
            <a:r>
              <a:rPr lang="en-US" sz="2400">
                <a:latin typeface="Consolas" panose="020B0609020204030204" pitchFamily="49" charset="0"/>
              </a:rPr>
              <a:t> 1 </a:t>
            </a:r>
            <a:r>
              <a:rPr lang="en-US" sz="2400" b="1" smtClean="0">
                <a:latin typeface="Consolas" panose="020B0609020204030204" pitchFamily="49" charset="0"/>
              </a:rPr>
              <a:t>to </a:t>
            </a:r>
            <a:r>
              <a:rPr lang="en-US" sz="2400" smtClean="0">
                <a:latin typeface="Consolas" panose="020B0609020204030204" pitchFamily="49" charset="0"/>
              </a:rPr>
              <a:t>3 </a:t>
            </a:r>
            <a:r>
              <a:rPr lang="en-US" sz="2400">
                <a:latin typeface="Consolas" panose="020B0609020204030204" pitchFamily="49" charset="0"/>
              </a:rPr>
              <a:t>{</a:t>
            </a:r>
          </a:p>
          <a:p>
            <a:r>
              <a:rPr lang="en-US" sz="2400">
                <a:latin typeface="Consolas" panose="020B0609020204030204" pitchFamily="49" charset="0"/>
              </a:rPr>
              <a:t>    </a:t>
            </a:r>
            <a:r>
              <a:rPr lang="en-US" sz="2400" b="1">
                <a:latin typeface="Consolas" panose="020B0609020204030204" pitchFamily="49" charset="0"/>
              </a:rPr>
              <a:t>.item-#{$i} </a:t>
            </a:r>
            <a:r>
              <a:rPr lang="en-US" sz="2400">
                <a:latin typeface="Consolas" panose="020B0609020204030204" pitchFamily="49" charset="0"/>
              </a:rPr>
              <a:t>{</a:t>
            </a:r>
          </a:p>
          <a:p>
            <a:r>
              <a:rPr lang="en-US" sz="2400">
                <a:latin typeface="Consolas" panose="020B0609020204030204" pitchFamily="49" charset="0"/>
              </a:rPr>
              <a:t>        width: </a:t>
            </a:r>
            <a:r>
              <a:rPr lang="en-US" sz="2400" i="1">
                <a:latin typeface="Consolas" panose="020B0609020204030204" pitchFamily="49" charset="0"/>
              </a:rPr>
              <a:t>2em * $i</a:t>
            </a:r>
            <a:r>
              <a:rPr lang="en-US" sz="2400">
                <a:latin typeface="Consolas" panose="020B0609020204030204" pitchFamily="49" charset="0"/>
              </a:rPr>
              <a:t>;</a:t>
            </a:r>
          </a:p>
          <a:p>
            <a:r>
              <a:rPr lang="en-US" sz="2400">
                <a:latin typeface="Consolas" panose="020B0609020204030204" pitchFamily="49" charset="0"/>
              </a:rPr>
              <a:t>    }</a:t>
            </a:r>
          </a:p>
          <a:p>
            <a:r>
              <a:rPr lang="en-US" sz="2400">
                <a:latin typeface="Consolas" panose="020B0609020204030204" pitchFamily="49" charset="0"/>
              </a:rPr>
              <a:t>}</a:t>
            </a:r>
          </a:p>
        </p:txBody>
      </p:sp>
      <p:sp>
        <p:nvSpPr>
          <p:cNvPr id="8" name="Текст 3"/>
          <p:cNvSpPr>
            <a:spLocks noGrp="1"/>
          </p:cNvSpPr>
          <p:nvPr>
            <p:ph type="body" sz="quarter" idx="11"/>
          </p:nvPr>
        </p:nvSpPr>
        <p:spPr>
          <a:xfrm>
            <a:off x="6330696" y="1727200"/>
            <a:ext cx="5175504" cy="4688112"/>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sz="2400" b="1" smtClean="0">
                <a:latin typeface="Consolas" panose="020B0609020204030204" pitchFamily="49" charset="0"/>
              </a:rPr>
              <a:t>.item-1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2em</a:t>
            </a:r>
            <a:r>
              <a:rPr lang="en-US" sz="2400" smtClean="0">
                <a:latin typeface="Consolas" panose="020B0609020204030204" pitchFamily="49" charset="0"/>
              </a:rPr>
              <a:t>;</a:t>
            </a:r>
          </a:p>
          <a:p>
            <a:r>
              <a:rPr lang="en-US" sz="2400" smtClean="0">
                <a:latin typeface="Consolas" panose="020B0609020204030204" pitchFamily="49" charset="0"/>
              </a:rPr>
              <a:t>}</a:t>
            </a:r>
            <a:endParaRPr lang="en-US" sz="2400">
              <a:latin typeface="Consolas" panose="020B0609020204030204" pitchFamily="49" charset="0"/>
            </a:endParaRPr>
          </a:p>
          <a:p>
            <a:r>
              <a:rPr lang="en-US" sz="2400" b="1">
                <a:latin typeface="Consolas" panose="020B0609020204030204" pitchFamily="49" charset="0"/>
              </a:rPr>
              <a:t>.item-2 </a:t>
            </a:r>
            <a:r>
              <a:rPr lang="en-US" sz="2400" smtClean="0">
                <a:latin typeface="Consolas" panose="020B0609020204030204" pitchFamily="49" charset="0"/>
              </a:rPr>
              <a:t>{</a:t>
            </a:r>
          </a:p>
          <a:p>
            <a:r>
              <a:rPr lang="en-US" sz="2400">
                <a:latin typeface="Consolas" panose="020B0609020204030204" pitchFamily="49" charset="0"/>
              </a:rPr>
              <a:t> </a:t>
            </a:r>
            <a:r>
              <a:rPr lang="en-US" sz="2400" smtClean="0">
                <a:latin typeface="Consolas" panose="020B0609020204030204" pitchFamily="49" charset="0"/>
              </a:rPr>
              <a:t>   width</a:t>
            </a:r>
            <a:r>
              <a:rPr lang="en-US" sz="2400">
                <a:latin typeface="Consolas" panose="020B0609020204030204" pitchFamily="49" charset="0"/>
              </a:rPr>
              <a:t>: </a:t>
            </a:r>
            <a:r>
              <a:rPr lang="en-US" sz="2400" i="1">
                <a:latin typeface="Consolas" panose="020B0609020204030204" pitchFamily="49" charset="0"/>
              </a:rPr>
              <a:t>4em</a:t>
            </a:r>
            <a:r>
              <a:rPr lang="en-US" sz="2400" smtClean="0">
                <a:latin typeface="Consolas" panose="020B0609020204030204" pitchFamily="49" charset="0"/>
              </a:rPr>
              <a:t>;</a:t>
            </a:r>
          </a:p>
          <a:p>
            <a:r>
              <a:rPr lang="en-US" sz="2400" smtClean="0">
                <a:latin typeface="Consolas" panose="020B0609020204030204" pitchFamily="49" charset="0"/>
              </a:rPr>
              <a:t>}</a:t>
            </a:r>
            <a:endParaRPr lang="uk-UA" sz="2400">
              <a:latin typeface="Consolas" panose="020B0609020204030204" pitchFamily="49" charset="0"/>
            </a:endParaRPr>
          </a:p>
        </p:txBody>
      </p:sp>
    </p:spTree>
    <p:extLst>
      <p:ext uri="{BB962C8B-B14F-4D97-AF65-F5344CB8AC3E}">
        <p14:creationId xmlns:p14="http://schemas.microsoft.com/office/powerpoint/2010/main" val="2801773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smtClean="0"/>
              <a:t>EXTEND &amp;  INHERITANCE</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19577033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a:spLocks noGrp="1"/>
          </p:cNvSpPr>
          <p:nvPr>
            <p:ph type="body" sz="quarter" idx="10"/>
          </p:nvPr>
        </p:nvSpPr>
        <p:spPr>
          <a:xfrm>
            <a:off x="685800" y="606000"/>
            <a:ext cx="5174998" cy="5736744"/>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%message-shared </a:t>
            </a:r>
            <a:r>
              <a:rPr lang="en-US">
                <a:latin typeface="Consolas" panose="020B0609020204030204" pitchFamily="49" charset="0"/>
              </a:rPr>
              <a:t>{</a:t>
            </a:r>
          </a:p>
          <a:p>
            <a:r>
              <a:rPr lang="en-US">
                <a:latin typeface="Consolas" panose="020B0609020204030204" pitchFamily="49" charset="0"/>
              </a:rPr>
              <a:t>  border: </a:t>
            </a:r>
            <a:r>
              <a:rPr lang="en-US" i="1">
                <a:latin typeface="Consolas" panose="020B0609020204030204" pitchFamily="49" charset="0"/>
              </a:rPr>
              <a:t>1px solid #ccc</a:t>
            </a:r>
            <a:r>
              <a:rPr lang="en-US">
                <a:latin typeface="Consolas" panose="020B0609020204030204" pitchFamily="49" charset="0"/>
              </a:rPr>
              <a:t>;</a:t>
            </a:r>
          </a:p>
          <a:p>
            <a:r>
              <a:rPr lang="en-US">
                <a:latin typeface="Consolas" panose="020B0609020204030204" pitchFamily="49" charset="0"/>
              </a:rPr>
              <a:t>  padding: </a:t>
            </a:r>
            <a:r>
              <a:rPr lang="en-US" i="1">
                <a:latin typeface="Consolas" panose="020B0609020204030204" pitchFamily="49" charset="0"/>
              </a:rPr>
              <a:t>10px</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#333</a:t>
            </a:r>
            <a:r>
              <a:rPr lang="en-US">
                <a:latin typeface="Consolas" panose="020B0609020204030204" pitchFamily="49" charset="0"/>
              </a:rPr>
              <a:t>;</a:t>
            </a:r>
          </a:p>
          <a:p>
            <a:r>
              <a:rPr lang="en-US" smtClean="0">
                <a:latin typeface="Consolas" panose="020B0609020204030204" pitchFamily="49" charset="0"/>
              </a:rPr>
              <a:t>}</a:t>
            </a:r>
            <a:endParaRPr lang="en-US">
              <a:latin typeface="Consolas" panose="020B0609020204030204" pitchFamily="49" charset="0"/>
            </a:endParaRPr>
          </a:p>
          <a:p>
            <a:r>
              <a:rPr lang="en-US" b="1">
                <a:latin typeface="Consolas" panose="020B0609020204030204" pitchFamily="49" charset="0"/>
              </a:rPr>
              <a:t>.success </a:t>
            </a:r>
            <a:r>
              <a:rPr lang="en-US">
                <a:latin typeface="Consolas" panose="020B0609020204030204" pitchFamily="49" charset="0"/>
              </a:rPr>
              <a:t>{</a:t>
            </a:r>
          </a:p>
          <a:p>
            <a:r>
              <a:rPr lang="en-US">
                <a:latin typeface="Consolas" panose="020B0609020204030204" pitchFamily="49" charset="0"/>
              </a:rPr>
              <a:t>  @extend </a:t>
            </a:r>
            <a:r>
              <a:rPr lang="en-US" i="1">
                <a:latin typeface="Consolas" panose="020B0609020204030204" pitchFamily="49" charset="0"/>
              </a:rPr>
              <a:t>%message-shared</a:t>
            </a:r>
            <a:r>
              <a:rPr lang="en-US">
                <a:latin typeface="Consolas" panose="020B0609020204030204" pitchFamily="49" charset="0"/>
              </a:rPr>
              <a:t>;</a:t>
            </a:r>
          </a:p>
          <a:p>
            <a:r>
              <a:rPr lang="en-US">
                <a:latin typeface="Consolas" panose="020B0609020204030204" pitchFamily="49" charset="0"/>
              </a:rPr>
              <a:t>  border-color: </a:t>
            </a:r>
            <a:r>
              <a:rPr lang="en-US" i="1">
                <a:latin typeface="Consolas" panose="020B0609020204030204" pitchFamily="49" charset="0"/>
              </a:rPr>
              <a:t>green</a:t>
            </a:r>
            <a:r>
              <a:rPr lang="en-US">
                <a:latin typeface="Consolas" panose="020B0609020204030204" pitchFamily="49" charset="0"/>
              </a:rPr>
              <a:t>;</a:t>
            </a:r>
          </a:p>
          <a:p>
            <a:r>
              <a:rPr lang="en-US" smtClean="0">
                <a:latin typeface="Consolas" panose="020B0609020204030204" pitchFamily="49" charset="0"/>
              </a:rPr>
              <a:t>}</a:t>
            </a:r>
            <a:endParaRPr lang="en-US">
              <a:latin typeface="Consolas" panose="020B0609020204030204" pitchFamily="49" charset="0"/>
            </a:endParaRPr>
          </a:p>
          <a:p>
            <a:r>
              <a:rPr lang="en-US" b="1" smtClean="0">
                <a:latin typeface="Consolas" panose="020B0609020204030204" pitchFamily="49" charset="0"/>
              </a:rPr>
              <a:t>.error </a:t>
            </a:r>
            <a:r>
              <a:rPr lang="en-US" smtClean="0">
                <a:latin typeface="Consolas" panose="020B0609020204030204" pitchFamily="49" charset="0"/>
              </a:rPr>
              <a:t>{</a:t>
            </a:r>
            <a:endParaRPr lang="en-US">
              <a:latin typeface="Consolas" panose="020B0609020204030204" pitchFamily="49" charset="0"/>
            </a:endParaRPr>
          </a:p>
          <a:p>
            <a:r>
              <a:rPr lang="en-US">
                <a:latin typeface="Consolas" panose="020B0609020204030204" pitchFamily="49" charset="0"/>
              </a:rPr>
              <a:t>  @extend </a:t>
            </a:r>
            <a:r>
              <a:rPr lang="en-US" i="1">
                <a:latin typeface="Consolas" panose="020B0609020204030204" pitchFamily="49" charset="0"/>
              </a:rPr>
              <a:t>%message-shared</a:t>
            </a:r>
            <a:r>
              <a:rPr lang="en-US">
                <a:latin typeface="Consolas" panose="020B0609020204030204" pitchFamily="49" charset="0"/>
              </a:rPr>
              <a:t>;</a:t>
            </a:r>
          </a:p>
          <a:p>
            <a:r>
              <a:rPr lang="en-US">
                <a:latin typeface="Consolas" panose="020B0609020204030204" pitchFamily="49" charset="0"/>
              </a:rPr>
              <a:t>  border-color</a:t>
            </a:r>
            <a:r>
              <a:rPr lang="en-US">
                <a:latin typeface="Consolas" panose="020B0609020204030204" pitchFamily="49" charset="0"/>
              </a:rPr>
              <a:t>: </a:t>
            </a:r>
            <a:r>
              <a:rPr lang="en-US" i="1" smtClean="0">
                <a:latin typeface="Consolas" panose="020B0609020204030204" pitchFamily="49" charset="0"/>
              </a:rPr>
              <a:t>red</a:t>
            </a:r>
            <a:r>
              <a:rPr lang="en-US" smtClean="0">
                <a:latin typeface="Consolas" panose="020B0609020204030204" pitchFamily="49" charset="0"/>
              </a:rPr>
              <a:t>;</a:t>
            </a:r>
            <a:endParaRPr lang="en-US">
              <a:latin typeface="Consolas" panose="020B0609020204030204" pitchFamily="49" charset="0"/>
            </a:endParaRPr>
          </a:p>
          <a:p>
            <a:r>
              <a:rPr lang="en-US" smtClean="0">
                <a:latin typeface="Consolas" panose="020B0609020204030204" pitchFamily="49" charset="0"/>
              </a:rPr>
              <a:t>}</a:t>
            </a:r>
            <a:endParaRPr lang="en-US">
              <a:latin typeface="Consolas" panose="020B0609020204030204" pitchFamily="49" charset="0"/>
            </a:endParaRPr>
          </a:p>
        </p:txBody>
      </p:sp>
      <p:sp>
        <p:nvSpPr>
          <p:cNvPr id="8" name="Текст 3"/>
          <p:cNvSpPr>
            <a:spLocks noGrp="1"/>
          </p:cNvSpPr>
          <p:nvPr>
            <p:ph type="body" sz="quarter" idx="11"/>
          </p:nvPr>
        </p:nvSpPr>
        <p:spPr>
          <a:xfrm>
            <a:off x="6330696" y="605086"/>
            <a:ext cx="5175504" cy="5714636"/>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b="1">
                <a:latin typeface="Consolas" panose="020B0609020204030204" pitchFamily="49" charset="0"/>
              </a:rPr>
              <a:t>.success, .error </a:t>
            </a:r>
            <a:r>
              <a:rPr lang="en-US">
                <a:latin typeface="Consolas" panose="020B0609020204030204" pitchFamily="49" charset="0"/>
              </a:rPr>
              <a:t>{</a:t>
            </a:r>
          </a:p>
          <a:p>
            <a:r>
              <a:rPr lang="en-US">
                <a:latin typeface="Consolas" panose="020B0609020204030204" pitchFamily="49" charset="0"/>
              </a:rPr>
              <a:t>  border: </a:t>
            </a:r>
            <a:r>
              <a:rPr lang="en-US" i="1">
                <a:latin typeface="Consolas" panose="020B0609020204030204" pitchFamily="49" charset="0"/>
              </a:rPr>
              <a:t>1px solid #ccc</a:t>
            </a:r>
            <a:r>
              <a:rPr lang="en-US">
                <a:latin typeface="Consolas" panose="020B0609020204030204" pitchFamily="49" charset="0"/>
              </a:rPr>
              <a:t>;</a:t>
            </a:r>
          </a:p>
          <a:p>
            <a:r>
              <a:rPr lang="en-US">
                <a:latin typeface="Consolas" panose="020B0609020204030204" pitchFamily="49" charset="0"/>
              </a:rPr>
              <a:t>  padding: </a:t>
            </a:r>
            <a:r>
              <a:rPr lang="en-US" i="1">
                <a:latin typeface="Consolas" panose="020B0609020204030204" pitchFamily="49" charset="0"/>
              </a:rPr>
              <a:t>10px</a:t>
            </a:r>
            <a:r>
              <a:rPr lang="en-US">
                <a:latin typeface="Consolas" panose="020B0609020204030204" pitchFamily="49" charset="0"/>
              </a:rPr>
              <a:t>;</a:t>
            </a:r>
          </a:p>
          <a:p>
            <a:r>
              <a:rPr lang="en-US">
                <a:latin typeface="Consolas" panose="020B0609020204030204" pitchFamily="49" charset="0"/>
              </a:rPr>
              <a:t>  color: </a:t>
            </a:r>
            <a:r>
              <a:rPr lang="en-US" i="1">
                <a:latin typeface="Consolas" panose="020B0609020204030204" pitchFamily="49" charset="0"/>
              </a:rPr>
              <a:t>#333</a:t>
            </a:r>
            <a:r>
              <a:rPr lang="en-US">
                <a:latin typeface="Consolas" panose="020B0609020204030204" pitchFamily="49" charset="0"/>
              </a:rPr>
              <a:t>;</a:t>
            </a:r>
          </a:p>
          <a:p>
            <a:r>
              <a:rPr lang="en-US" smtClean="0">
                <a:latin typeface="Consolas" panose="020B0609020204030204" pitchFamily="49" charset="0"/>
              </a:rPr>
              <a:t>}</a:t>
            </a:r>
          </a:p>
          <a:p>
            <a:endParaRPr lang="en-US">
              <a:latin typeface="Consolas" panose="020B0609020204030204" pitchFamily="49" charset="0"/>
            </a:endParaRPr>
          </a:p>
          <a:p>
            <a:r>
              <a:rPr lang="en-US" b="1">
                <a:latin typeface="Consolas" panose="020B0609020204030204" pitchFamily="49" charset="0"/>
              </a:rPr>
              <a:t>.success {</a:t>
            </a:r>
          </a:p>
          <a:p>
            <a:r>
              <a:rPr lang="en-US">
                <a:latin typeface="Consolas" panose="020B0609020204030204" pitchFamily="49" charset="0"/>
              </a:rPr>
              <a:t>  border-color: </a:t>
            </a:r>
            <a:r>
              <a:rPr lang="en-US" i="1">
                <a:latin typeface="Consolas" panose="020B0609020204030204" pitchFamily="49" charset="0"/>
              </a:rPr>
              <a:t>green</a:t>
            </a:r>
            <a:r>
              <a:rPr lang="en-US">
                <a:latin typeface="Consolas" panose="020B0609020204030204" pitchFamily="49" charset="0"/>
              </a:rPr>
              <a:t>;</a:t>
            </a:r>
          </a:p>
          <a:p>
            <a:r>
              <a:rPr lang="en-US" smtClean="0">
                <a:latin typeface="Consolas" panose="020B0609020204030204" pitchFamily="49" charset="0"/>
              </a:rPr>
              <a:t>}</a:t>
            </a:r>
          </a:p>
          <a:p>
            <a:endParaRPr lang="en-US">
              <a:latin typeface="Consolas" panose="020B0609020204030204" pitchFamily="49" charset="0"/>
            </a:endParaRPr>
          </a:p>
          <a:p>
            <a:r>
              <a:rPr lang="en-US" b="1">
                <a:latin typeface="Consolas" panose="020B0609020204030204" pitchFamily="49" charset="0"/>
              </a:rPr>
              <a:t>.error </a:t>
            </a:r>
            <a:r>
              <a:rPr lang="en-US">
                <a:latin typeface="Consolas" panose="020B0609020204030204" pitchFamily="49" charset="0"/>
              </a:rPr>
              <a:t>{</a:t>
            </a:r>
          </a:p>
          <a:p>
            <a:r>
              <a:rPr lang="en-US">
                <a:latin typeface="Consolas" panose="020B0609020204030204" pitchFamily="49" charset="0"/>
              </a:rPr>
              <a:t>  border-color: </a:t>
            </a:r>
            <a:r>
              <a:rPr lang="en-US" i="1">
                <a:latin typeface="Consolas" panose="020B0609020204030204" pitchFamily="49" charset="0"/>
              </a:rPr>
              <a:t>red</a:t>
            </a:r>
            <a:r>
              <a:rPr lang="en-US">
                <a:latin typeface="Consolas" panose="020B0609020204030204" pitchFamily="49" charset="0"/>
              </a:rPr>
              <a:t>;</a:t>
            </a:r>
          </a:p>
          <a:p>
            <a:r>
              <a:rPr lang="en-US">
                <a:latin typeface="Consolas" panose="020B0609020204030204" pitchFamily="49" charset="0"/>
              </a:rPr>
              <a:t>}</a:t>
            </a:r>
          </a:p>
        </p:txBody>
      </p:sp>
    </p:spTree>
    <p:extLst>
      <p:ext uri="{BB962C8B-B14F-4D97-AF65-F5344CB8AC3E}">
        <p14:creationId xmlns:p14="http://schemas.microsoft.com/office/powerpoint/2010/main" val="4172284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uk-UA"/>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1609303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97164" y="466495"/>
            <a:ext cx="11085236" cy="5016758"/>
          </a:xfrm>
          <a:prstGeom prst="rect">
            <a:avLst/>
          </a:prstGeom>
          <a:noFill/>
        </p:spPr>
        <p:txBody>
          <a:bodyPr wrap="square" rtlCol="0">
            <a:spAutoFit/>
          </a:bodyPr>
          <a:lstStyle/>
          <a:p>
            <a:r>
              <a:rPr lang="en-US" sz="3200">
                <a:latin typeface="Lato" panose="020F0502020204030203" pitchFamily="34" charset="0"/>
                <a:ea typeface="Lato" panose="020F0502020204030203" pitchFamily="34" charset="0"/>
                <a:cs typeface="Lato" panose="020F0502020204030203" pitchFamily="34" charset="0"/>
              </a:rPr>
              <a:t>A CSS preprocessor is a program that lets you generate CSS from the preprocessor's </a:t>
            </a:r>
            <a:r>
              <a:rPr lang="en-US" sz="3200" b="1">
                <a:latin typeface="Lato" panose="020F0502020204030203" pitchFamily="34" charset="0"/>
                <a:ea typeface="Lato" panose="020F0502020204030203" pitchFamily="34" charset="0"/>
                <a:cs typeface="Lato" panose="020F0502020204030203" pitchFamily="34" charset="0"/>
              </a:rPr>
              <a:t>own unique syntax</a:t>
            </a:r>
            <a:r>
              <a:rPr lang="en-US" sz="3200">
                <a:latin typeface="Lato" panose="020F0502020204030203" pitchFamily="34" charset="0"/>
                <a:ea typeface="Lato" panose="020F0502020204030203" pitchFamily="34" charset="0"/>
                <a:cs typeface="Lato" panose="020F0502020204030203" pitchFamily="34" charset="0"/>
              </a:rPr>
              <a:t>. There are many CSS preprocessors to choose from, however most CSS preprocessors will add some features that don't exist in pure CSS, such as </a:t>
            </a:r>
            <a:r>
              <a:rPr lang="en-US" sz="3200" b="1">
                <a:latin typeface="Lato" panose="020F0502020204030203" pitchFamily="34" charset="0"/>
                <a:ea typeface="Lato" panose="020F0502020204030203" pitchFamily="34" charset="0"/>
                <a:cs typeface="Lato" panose="020F0502020204030203" pitchFamily="34" charset="0"/>
              </a:rPr>
              <a:t>mixin, nesting selector, inheritance selector, and so on</a:t>
            </a:r>
            <a:r>
              <a:rPr lang="en-US" sz="3200">
                <a:latin typeface="Lato" panose="020F0502020204030203" pitchFamily="34" charset="0"/>
                <a:ea typeface="Lato" panose="020F0502020204030203" pitchFamily="34" charset="0"/>
                <a:cs typeface="Lato" panose="020F0502020204030203" pitchFamily="34" charset="0"/>
              </a:rPr>
              <a:t>. These features make the CSS structure more readable and easier to maintain.</a:t>
            </a:r>
          </a:p>
          <a:p>
            <a:endParaRPr lang="en-US" sz="3200">
              <a:latin typeface="Lato" panose="020F0502020204030203" pitchFamily="34" charset="0"/>
              <a:ea typeface="Lato" panose="020F0502020204030203" pitchFamily="34" charset="0"/>
              <a:cs typeface="Lato" panose="020F0502020204030203" pitchFamily="34" charset="0"/>
            </a:endParaRPr>
          </a:p>
          <a:p>
            <a:r>
              <a:rPr lang="en-US" sz="3200">
                <a:latin typeface="Lato" panose="020F0502020204030203" pitchFamily="34" charset="0"/>
                <a:ea typeface="Lato" panose="020F0502020204030203" pitchFamily="34" charset="0"/>
                <a:cs typeface="Lato" panose="020F0502020204030203" pitchFamily="34" charset="0"/>
              </a:rPr>
              <a:t>To use a CSS preprocessor, you must install a </a:t>
            </a:r>
            <a:r>
              <a:rPr lang="en-US" sz="3200" b="1">
                <a:latin typeface="Lato" panose="020F0502020204030203" pitchFamily="34" charset="0"/>
                <a:ea typeface="Lato" panose="020F0502020204030203" pitchFamily="34" charset="0"/>
                <a:cs typeface="Lato" panose="020F0502020204030203" pitchFamily="34" charset="0"/>
              </a:rPr>
              <a:t>CSS compiler </a:t>
            </a:r>
            <a:r>
              <a:rPr lang="en-US" sz="3200">
                <a:latin typeface="Lato" panose="020F0502020204030203" pitchFamily="34" charset="0"/>
                <a:ea typeface="Lato" panose="020F0502020204030203" pitchFamily="34" charset="0"/>
                <a:cs typeface="Lato" panose="020F0502020204030203" pitchFamily="34" charset="0"/>
              </a:rPr>
              <a:t>on your web server.</a:t>
            </a:r>
            <a:endParaRPr lang="uk-UA" sz="32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548549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Ð ÐµÐ·ÑÐ»ÑÑÐ°Ñ Ð¿Ð¾ÑÑÐºÑ Ð·Ð¾Ð±ÑÐ°Ð¶ÐµÐ½Ñ Ð·Ð° Ð·Ð°Ð¿Ð¸ÑÐ¾Ð¼ &quot;sass&quot;"/>
          <p:cNvPicPr>
            <a:picLocks noChangeAspect="1" noChangeArrowheads="1"/>
          </p:cNvPicPr>
          <p:nvPr/>
        </p:nvPicPr>
        <p:blipFill rotWithShape="1">
          <a:blip r:embed="rId2">
            <a:extLst>
              <a:ext uri="{28A0092B-C50C-407E-A947-70E740481C1C}">
                <a14:useLocalDpi xmlns:a14="http://schemas.microsoft.com/office/drawing/2010/main" val="0"/>
              </a:ext>
            </a:extLst>
          </a:blip>
          <a:srcRect l="14210" r="13885"/>
          <a:stretch/>
        </p:blipFill>
        <p:spPr bwMode="auto">
          <a:xfrm>
            <a:off x="2115397" y="471231"/>
            <a:ext cx="2866672" cy="2071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 ÐµÐ·ÑÐ»ÑÑÐ°Ñ Ð¿Ð¾ÑÑÐºÑ Ð·Ð¾Ð±ÑÐ°Ð¶ÐµÐ½Ñ Ð·Ð° Ð·Ð°Ð¿Ð¸ÑÐ¾Ð¼ &quot;les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597" y="1152983"/>
            <a:ext cx="2866670" cy="10934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Ð ÐµÐ·ÑÐ»ÑÑÐ°Ñ Ð¿Ð¾ÑÑÐºÑ Ð·Ð¾Ð±ÑÐ°Ð¶ÐµÐ½Ñ Ð·Ð° Ð·Ð°Ð¿Ð¸ÑÐ¾Ð¼ &quot;stylu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5397" y="3482158"/>
            <a:ext cx="2866670" cy="1758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Ð ÐµÐ·ÑÐ»ÑÑÐ°Ñ Ð¿Ð¾ÑÑÐºÑ Ð·Ð¾Ð±ÑÐ°Ð¶ÐµÐ½Ñ Ð·Ð° Ð·Ð°Ð¿Ð¸ÑÐ¾Ð¼ &quot;postcss&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9597" y="2945851"/>
            <a:ext cx="2866672" cy="283083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8009206" y="6404280"/>
            <a:ext cx="919675" cy="369332"/>
          </a:xfrm>
          <a:prstGeom prst="rect">
            <a:avLst/>
          </a:prstGeom>
        </p:spPr>
        <p:txBody>
          <a:bodyPr wrap="none">
            <a:spAutoFit/>
          </a:bodyPr>
          <a:lstStyle/>
          <a:p>
            <a:r>
              <a:rPr lang="en-US">
                <a:solidFill>
                  <a:schemeClr val="bg1">
                    <a:lumMod val="75000"/>
                  </a:schemeClr>
                </a:solidFill>
              </a:rPr>
              <a:t>PostCSS</a:t>
            </a:r>
            <a:endParaRPr lang="uk-UA">
              <a:solidFill>
                <a:schemeClr val="bg1">
                  <a:lumMod val="75000"/>
                </a:schemeClr>
              </a:solidFill>
            </a:endParaRPr>
          </a:p>
        </p:txBody>
      </p:sp>
    </p:spTree>
    <p:extLst>
      <p:ext uri="{BB962C8B-B14F-4D97-AF65-F5344CB8AC3E}">
        <p14:creationId xmlns:p14="http://schemas.microsoft.com/office/powerpoint/2010/main" val="478168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smtClean="0"/>
              <a:t>SASS</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32282930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97164" y="2164667"/>
            <a:ext cx="11085236" cy="3754874"/>
          </a:xfrm>
          <a:prstGeom prst="rect">
            <a:avLst/>
          </a:prstGeom>
          <a:noFill/>
        </p:spPr>
        <p:txBody>
          <a:bodyPr wrap="square" rtlCol="0">
            <a:spAutoFit/>
          </a:bodyPr>
          <a:lstStyle/>
          <a:p>
            <a:pPr marL="457200" indent="-457200">
              <a:buFont typeface="Wingdings" panose="05000000000000000000" pitchFamily="2" charset="2"/>
              <a:buChar char="§"/>
            </a:pPr>
            <a:r>
              <a:rPr lang="en-US" sz="3400" smtClean="0">
                <a:latin typeface="Lato" panose="020F0502020204030203" pitchFamily="34" charset="0"/>
                <a:ea typeface="Lato" panose="020F0502020204030203" pitchFamily="34" charset="0"/>
                <a:cs typeface="Lato" panose="020F0502020204030203" pitchFamily="34" charset="0"/>
              </a:rPr>
              <a:t>Fully </a:t>
            </a:r>
            <a:r>
              <a:rPr lang="en-US" sz="3400">
                <a:latin typeface="Lato" panose="020F0502020204030203" pitchFamily="34" charset="0"/>
                <a:ea typeface="Lato" panose="020F0502020204030203" pitchFamily="34" charset="0"/>
                <a:cs typeface="Lato" panose="020F0502020204030203" pitchFamily="34" charset="0"/>
              </a:rPr>
              <a:t>CSS-compatible</a:t>
            </a:r>
          </a:p>
          <a:p>
            <a:pPr marL="457200" indent="-457200">
              <a:buFont typeface="Wingdings" panose="05000000000000000000" pitchFamily="2" charset="2"/>
              <a:buChar char="§"/>
            </a:pPr>
            <a:r>
              <a:rPr lang="en-US" sz="3400">
                <a:latin typeface="Lato" panose="020F0502020204030203" pitchFamily="34" charset="0"/>
                <a:ea typeface="Lato" panose="020F0502020204030203" pitchFamily="34" charset="0"/>
                <a:cs typeface="Lato" panose="020F0502020204030203" pitchFamily="34" charset="0"/>
              </a:rPr>
              <a:t>Language extensions such as </a:t>
            </a:r>
            <a:r>
              <a:rPr lang="en-US" sz="3400" b="1">
                <a:latin typeface="Lato" panose="020F0502020204030203" pitchFamily="34" charset="0"/>
                <a:ea typeface="Lato" panose="020F0502020204030203" pitchFamily="34" charset="0"/>
                <a:cs typeface="Lato" panose="020F0502020204030203" pitchFamily="34" charset="0"/>
              </a:rPr>
              <a:t>variables, nesting, and mixins</a:t>
            </a:r>
          </a:p>
          <a:p>
            <a:pPr marL="457200" indent="-457200">
              <a:buFont typeface="Wingdings" panose="05000000000000000000" pitchFamily="2" charset="2"/>
              <a:buChar char="§"/>
            </a:pPr>
            <a:r>
              <a:rPr lang="en-US" sz="3400">
                <a:latin typeface="Lato" panose="020F0502020204030203" pitchFamily="34" charset="0"/>
                <a:ea typeface="Lato" panose="020F0502020204030203" pitchFamily="34" charset="0"/>
                <a:cs typeface="Lato" panose="020F0502020204030203" pitchFamily="34" charset="0"/>
              </a:rPr>
              <a:t>Many useful functions for manipulating colors and other values</a:t>
            </a:r>
          </a:p>
          <a:p>
            <a:pPr marL="457200" indent="-457200">
              <a:buFont typeface="Wingdings" panose="05000000000000000000" pitchFamily="2" charset="2"/>
              <a:buChar char="§"/>
            </a:pPr>
            <a:r>
              <a:rPr lang="en-US" sz="3400">
                <a:latin typeface="Lato" panose="020F0502020204030203" pitchFamily="34" charset="0"/>
                <a:ea typeface="Lato" panose="020F0502020204030203" pitchFamily="34" charset="0"/>
                <a:cs typeface="Lato" panose="020F0502020204030203" pitchFamily="34" charset="0"/>
              </a:rPr>
              <a:t>Advanced features like control directives for libraries</a:t>
            </a:r>
          </a:p>
          <a:p>
            <a:pPr marL="457200" indent="-457200">
              <a:buFont typeface="Wingdings" panose="05000000000000000000" pitchFamily="2" charset="2"/>
              <a:buChar char="§"/>
            </a:pPr>
            <a:r>
              <a:rPr lang="en-US" sz="3400">
                <a:latin typeface="Lato" panose="020F0502020204030203" pitchFamily="34" charset="0"/>
                <a:ea typeface="Lato" panose="020F0502020204030203" pitchFamily="34" charset="0"/>
                <a:cs typeface="Lato" panose="020F0502020204030203" pitchFamily="34" charset="0"/>
              </a:rPr>
              <a:t>Well-formatted, customizable output</a:t>
            </a:r>
            <a:endParaRPr lang="uk-UA" sz="3400">
              <a:latin typeface="Lato" panose="020F0502020204030203" pitchFamily="34" charset="0"/>
              <a:ea typeface="Lato" panose="020F0502020204030203" pitchFamily="34" charset="0"/>
              <a:cs typeface="Lato" panose="020F0502020204030203" pitchFamily="34" charset="0"/>
            </a:endParaRPr>
          </a:p>
        </p:txBody>
      </p:sp>
      <p:sp>
        <p:nvSpPr>
          <p:cNvPr id="4" name="Title 3"/>
          <p:cNvSpPr txBox="1">
            <a:spLocks/>
          </p:cNvSpPr>
          <p:nvPr/>
        </p:nvSpPr>
        <p:spPr>
          <a:xfrm>
            <a:off x="685801" y="685800"/>
            <a:ext cx="10820400" cy="1271790"/>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10400" smtClean="0"/>
              <a:t>MAIN FEATURES</a:t>
            </a:r>
            <a:endParaRPr lang="uk-UA" sz="10400"/>
          </a:p>
        </p:txBody>
      </p:sp>
    </p:spTree>
    <p:extLst>
      <p:ext uri="{BB962C8B-B14F-4D97-AF65-F5344CB8AC3E}">
        <p14:creationId xmlns:p14="http://schemas.microsoft.com/office/powerpoint/2010/main" val="1586217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SASS &amp; SCSS</a:t>
            </a:r>
            <a:endParaRPr lang="uk-UA"/>
          </a:p>
        </p:txBody>
      </p:sp>
      <p:sp>
        <p:nvSpPr>
          <p:cNvPr id="3" name="Текст 2"/>
          <p:cNvSpPr>
            <a:spLocks noGrp="1"/>
          </p:cNvSpPr>
          <p:nvPr>
            <p:ph type="body" sz="quarter" idx="10"/>
          </p:nvPr>
        </p:nvSpPr>
        <p:spPr>
          <a:xfrm>
            <a:off x="685800" y="1709062"/>
            <a:ext cx="5174998" cy="4488537"/>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a:solidFill>
                  <a:schemeClr val="tx1">
                    <a:lumMod val="75000"/>
                    <a:lumOff val="25000"/>
                  </a:schemeClr>
                </a:solidFill>
                <a:latin typeface="Consolas" panose="020B0609020204030204" pitchFamily="49" charset="0"/>
              </a:rPr>
              <a:t>/* SCSS */</a:t>
            </a:r>
          </a:p>
          <a:p>
            <a:r>
              <a:rPr lang="en-US">
                <a:latin typeface="Consolas" panose="020B0609020204030204" pitchFamily="49" charset="0"/>
              </a:rPr>
              <a:t>$blue: </a:t>
            </a:r>
            <a:r>
              <a:rPr lang="en-US" i="1">
                <a:latin typeface="Consolas" panose="020B0609020204030204" pitchFamily="49" charset="0"/>
              </a:rPr>
              <a:t>#3bbfce</a:t>
            </a:r>
            <a:r>
              <a:rPr lang="en-US">
                <a:latin typeface="Consolas" panose="020B0609020204030204" pitchFamily="49" charset="0"/>
              </a:rPr>
              <a:t>;</a:t>
            </a:r>
          </a:p>
          <a:p>
            <a:r>
              <a:rPr lang="en-US">
                <a:latin typeface="Consolas" panose="020B0609020204030204" pitchFamily="49" charset="0"/>
              </a:rPr>
              <a:t>$margin: </a:t>
            </a:r>
            <a:r>
              <a:rPr lang="en-US" i="1">
                <a:latin typeface="Consolas" panose="020B0609020204030204" pitchFamily="49" charset="0"/>
              </a:rPr>
              <a:t>16px</a:t>
            </a:r>
            <a:r>
              <a:rPr lang="en-US">
                <a:latin typeface="Consolas" panose="020B0609020204030204" pitchFamily="49" charset="0"/>
              </a:rPr>
              <a:t>;</a:t>
            </a:r>
          </a:p>
          <a:p>
            <a:endParaRPr lang="en-US">
              <a:latin typeface="Consolas" panose="020B0609020204030204" pitchFamily="49" charset="0"/>
            </a:endParaRPr>
          </a:p>
          <a:p>
            <a:r>
              <a:rPr lang="en-US" b="1" smtClean="0">
                <a:latin typeface="Consolas" panose="020B0609020204030204" pitchFamily="49" charset="0"/>
              </a:rPr>
              <a:t>.</a:t>
            </a:r>
            <a:r>
              <a:rPr lang="en-US" b="1">
                <a:latin typeface="Consolas" panose="020B0609020204030204" pitchFamily="49" charset="0"/>
              </a:rPr>
              <a:t>border </a:t>
            </a:r>
            <a:r>
              <a:rPr lang="en-US">
                <a:latin typeface="Consolas" panose="020B0609020204030204" pitchFamily="49" charset="0"/>
              </a:rPr>
              <a:t>{</a:t>
            </a:r>
          </a:p>
          <a:p>
            <a:r>
              <a:rPr lang="en-US">
                <a:latin typeface="Consolas" panose="020B0609020204030204" pitchFamily="49" charset="0"/>
              </a:rPr>
              <a:t>  padding: </a:t>
            </a:r>
            <a:r>
              <a:rPr lang="en-US" i="1">
                <a:latin typeface="Consolas" panose="020B0609020204030204" pitchFamily="49" charset="0"/>
              </a:rPr>
              <a:t>$margin </a:t>
            </a:r>
            <a:r>
              <a:rPr lang="en-US" i="1">
                <a:latin typeface="Consolas" panose="020B0609020204030204" pitchFamily="49" charset="0"/>
              </a:rPr>
              <a:t>/ </a:t>
            </a:r>
            <a:r>
              <a:rPr lang="en-US" i="1" smtClean="0">
                <a:latin typeface="Consolas" panose="020B0609020204030204" pitchFamily="49" charset="0"/>
              </a:rPr>
              <a:t>2</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margin</a:t>
            </a:r>
            <a:r>
              <a:rPr lang="en-US">
                <a:latin typeface="Consolas" panose="020B0609020204030204" pitchFamily="49" charset="0"/>
              </a:rPr>
              <a:t>: </a:t>
            </a:r>
            <a:r>
              <a:rPr lang="en-US" i="1">
                <a:latin typeface="Consolas" panose="020B0609020204030204" pitchFamily="49" charset="0"/>
              </a:rPr>
              <a:t>$margin </a:t>
            </a:r>
            <a:r>
              <a:rPr lang="en-US" i="1">
                <a:latin typeface="Consolas" panose="020B0609020204030204" pitchFamily="49" charset="0"/>
              </a:rPr>
              <a:t>/ </a:t>
            </a:r>
            <a:r>
              <a:rPr lang="en-US" i="1" smtClean="0">
                <a:latin typeface="Consolas" panose="020B0609020204030204" pitchFamily="49" charset="0"/>
              </a:rPr>
              <a:t>2</a:t>
            </a:r>
            <a:r>
              <a:rPr lang="en-US" smtClean="0">
                <a:latin typeface="Consolas" panose="020B0609020204030204" pitchFamily="49" charset="0"/>
              </a:rPr>
              <a:t>;</a:t>
            </a:r>
          </a:p>
          <a:p>
            <a:r>
              <a:rPr lang="en-US">
                <a:latin typeface="Consolas" panose="020B0609020204030204" pitchFamily="49" charset="0"/>
              </a:rPr>
              <a:t> </a:t>
            </a:r>
            <a:r>
              <a:rPr lang="en-US" smtClean="0">
                <a:latin typeface="Consolas" panose="020B0609020204030204" pitchFamily="49" charset="0"/>
              </a:rPr>
              <a:t> border-color</a:t>
            </a:r>
            <a:r>
              <a:rPr lang="en-US">
                <a:latin typeface="Consolas" panose="020B0609020204030204" pitchFamily="49" charset="0"/>
              </a:rPr>
              <a:t>: </a:t>
            </a:r>
            <a:r>
              <a:rPr lang="en-US" i="1">
                <a:latin typeface="Consolas" panose="020B0609020204030204" pitchFamily="49" charset="0"/>
              </a:rPr>
              <a:t>$blue</a:t>
            </a:r>
            <a:r>
              <a:rPr lang="en-US">
                <a:latin typeface="Consolas" panose="020B0609020204030204" pitchFamily="49" charset="0"/>
              </a:rPr>
              <a:t>;</a:t>
            </a:r>
          </a:p>
          <a:p>
            <a:r>
              <a:rPr lang="en-US">
                <a:latin typeface="Consolas" panose="020B0609020204030204" pitchFamily="49" charset="0"/>
              </a:rPr>
              <a:t>}</a:t>
            </a:r>
            <a:endParaRPr lang="uk-UA">
              <a:latin typeface="Consolas" panose="020B0609020204030204" pitchFamily="49" charset="0"/>
            </a:endParaRPr>
          </a:p>
        </p:txBody>
      </p:sp>
      <p:sp>
        <p:nvSpPr>
          <p:cNvPr id="4" name="Текст 3"/>
          <p:cNvSpPr>
            <a:spLocks noGrp="1"/>
          </p:cNvSpPr>
          <p:nvPr>
            <p:ph type="body" sz="quarter" idx="11"/>
          </p:nvPr>
        </p:nvSpPr>
        <p:spPr>
          <a:xfrm>
            <a:off x="6330696" y="1709063"/>
            <a:ext cx="5175504" cy="4504108"/>
          </a:xfrm>
          <a:solidFill>
            <a:schemeClr val="bg1"/>
          </a:solidFill>
          <a:ln>
            <a:noFill/>
          </a:ln>
          <a:effectLst>
            <a:outerShdw blurRad="304800" algn="ctr" rotWithShape="0">
              <a:prstClr val="black">
                <a:alpha val="20000"/>
              </a:prstClr>
            </a:outerShdw>
          </a:effectLst>
        </p:spPr>
        <p:txBody>
          <a:bodyPr lIns="144000" tIns="144000" rIns="144000" bIns="144000"/>
          <a:lstStyle/>
          <a:p>
            <a:r>
              <a:rPr lang="en-US">
                <a:solidFill>
                  <a:schemeClr val="tx1">
                    <a:lumMod val="75000"/>
                    <a:lumOff val="25000"/>
                  </a:schemeClr>
                </a:solidFill>
                <a:latin typeface="Consolas" panose="020B0609020204030204" pitchFamily="49" charset="0"/>
              </a:rPr>
              <a:t>/* SASS */</a:t>
            </a:r>
          </a:p>
          <a:p>
            <a:r>
              <a:rPr lang="en-US">
                <a:latin typeface="Consolas" panose="020B0609020204030204" pitchFamily="49" charset="0"/>
              </a:rPr>
              <a:t>$blue: </a:t>
            </a:r>
            <a:r>
              <a:rPr lang="en-US" i="1">
                <a:latin typeface="Consolas" panose="020B0609020204030204" pitchFamily="49" charset="0"/>
              </a:rPr>
              <a:t>#3bbfce</a:t>
            </a:r>
          </a:p>
          <a:p>
            <a:r>
              <a:rPr lang="en-US">
                <a:latin typeface="Consolas" panose="020B0609020204030204" pitchFamily="49" charset="0"/>
              </a:rPr>
              <a:t>$margin</a:t>
            </a:r>
            <a:r>
              <a:rPr lang="en-US">
                <a:latin typeface="Consolas" panose="020B0609020204030204" pitchFamily="49" charset="0"/>
              </a:rPr>
              <a:t>: </a:t>
            </a:r>
            <a:r>
              <a:rPr lang="en-US" i="1" smtClean="0">
                <a:latin typeface="Consolas" panose="020B0609020204030204" pitchFamily="49" charset="0"/>
              </a:rPr>
              <a:t>16px</a:t>
            </a:r>
          </a:p>
          <a:p>
            <a:endParaRPr lang="en-US">
              <a:latin typeface="Consolas" panose="020B0609020204030204" pitchFamily="49" charset="0"/>
            </a:endParaRPr>
          </a:p>
          <a:p>
            <a:r>
              <a:rPr lang="en-US" b="1">
                <a:latin typeface="Consolas" panose="020B0609020204030204" pitchFamily="49" charset="0"/>
              </a:rPr>
              <a:t>.border</a:t>
            </a:r>
          </a:p>
          <a:p>
            <a:r>
              <a:rPr lang="en-US">
                <a:latin typeface="Consolas" panose="020B0609020204030204" pitchFamily="49" charset="0"/>
              </a:rPr>
              <a:t>  padding: </a:t>
            </a:r>
            <a:r>
              <a:rPr lang="en-US" i="1">
                <a:latin typeface="Consolas" panose="020B0609020204030204" pitchFamily="49" charset="0"/>
              </a:rPr>
              <a:t>$margin / 2</a:t>
            </a:r>
          </a:p>
          <a:p>
            <a:r>
              <a:rPr lang="en-US">
                <a:latin typeface="Consolas" panose="020B0609020204030204" pitchFamily="49" charset="0"/>
              </a:rPr>
              <a:t>  margin: </a:t>
            </a:r>
            <a:r>
              <a:rPr lang="en-US" i="1">
                <a:latin typeface="Consolas" panose="020B0609020204030204" pitchFamily="49" charset="0"/>
              </a:rPr>
              <a:t>$margin / 2</a:t>
            </a:r>
          </a:p>
          <a:p>
            <a:r>
              <a:rPr lang="en-US">
                <a:latin typeface="Consolas" panose="020B0609020204030204" pitchFamily="49" charset="0"/>
              </a:rPr>
              <a:t>  border-color: </a:t>
            </a:r>
            <a:r>
              <a:rPr lang="en-US" i="1">
                <a:latin typeface="Consolas" panose="020B0609020204030204" pitchFamily="49" charset="0"/>
              </a:rPr>
              <a:t>$blue</a:t>
            </a:r>
            <a:endParaRPr lang="uk-UA" i="1">
              <a:latin typeface="Consolas" panose="020B0609020204030204" pitchFamily="49" charset="0"/>
            </a:endParaRPr>
          </a:p>
        </p:txBody>
      </p:sp>
    </p:spTree>
    <p:extLst>
      <p:ext uri="{BB962C8B-B14F-4D97-AF65-F5344CB8AC3E}">
        <p14:creationId xmlns:p14="http://schemas.microsoft.com/office/powerpoint/2010/main" val="624594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9600"/>
              <a:t>NESTED RULES</a:t>
            </a:r>
            <a:endParaRPr lang="uk-UA" sz="9600"/>
          </a:p>
        </p:txBody>
      </p:sp>
      <p:sp>
        <p:nvSpPr>
          <p:cNvPr id="5" name="Text Placeholder 4"/>
          <p:cNvSpPr>
            <a:spLocks noGrp="1"/>
          </p:cNvSpPr>
          <p:nvPr>
            <p:ph type="body" sz="quarter" idx="10"/>
          </p:nvPr>
        </p:nvSpPr>
        <p:spPr/>
        <p:txBody>
          <a:bodyPr/>
          <a:lstStyle/>
          <a:p>
            <a:endParaRPr lang="uk-UA"/>
          </a:p>
        </p:txBody>
      </p:sp>
    </p:spTree>
    <p:extLst>
      <p:ext uri="{BB962C8B-B14F-4D97-AF65-F5344CB8AC3E}">
        <p14:creationId xmlns:p14="http://schemas.microsoft.com/office/powerpoint/2010/main" val="1207900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oftServeTemplate" id="{1EECC8DE-A8A5-45A7-969A-C21752D4B3E4}" vid="{0103479C-70CD-40C7-BA0E-A151EE336B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300</TotalTime>
  <Words>1472</Words>
  <Application>Microsoft Office PowerPoint</Application>
  <PresentationFormat>Произвольный</PresentationFormat>
  <Paragraphs>299</Paragraphs>
  <Slides>35</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35</vt:i4>
      </vt:variant>
    </vt:vector>
  </HeadingPairs>
  <TitlesOfParts>
    <vt:vector size="44" baseType="lpstr">
      <vt:lpstr>Arial</vt:lpstr>
      <vt:lpstr>Wingdings</vt:lpstr>
      <vt:lpstr>Consolas</vt:lpstr>
      <vt:lpstr>Proxima Nova Black</vt:lpstr>
      <vt:lpstr>Calibri</vt:lpstr>
      <vt:lpstr>Lato</vt:lpstr>
      <vt:lpstr>Open Sans</vt:lpstr>
      <vt:lpstr>DARK THEME</vt:lpstr>
      <vt:lpstr>LIGHT-THEME</vt:lpstr>
      <vt:lpstr>CSS PREPROCESSOR</vt:lpstr>
      <vt:lpstr>AGENDA</vt:lpstr>
      <vt:lpstr>WHAT IS CSS PREPROCESSOR?</vt:lpstr>
      <vt:lpstr>Презентация PowerPoint</vt:lpstr>
      <vt:lpstr>Презентация PowerPoint</vt:lpstr>
      <vt:lpstr>SASS</vt:lpstr>
      <vt:lpstr>Презентация PowerPoint</vt:lpstr>
      <vt:lpstr>SASS &amp; SCSS</vt:lpstr>
      <vt:lpstr>NESTED RULES</vt:lpstr>
      <vt:lpstr>NESTED RULES</vt:lpstr>
      <vt:lpstr>NESTED RULES</vt:lpstr>
      <vt:lpstr>NESTED RULES</vt:lpstr>
      <vt:lpstr>NESTED PROPERTIES</vt:lpstr>
      <vt:lpstr>FUNCTIONS &amp; VARIABLES</vt:lpstr>
      <vt:lpstr>FUNCTIONS</vt:lpstr>
      <vt:lpstr>FUNCTIONS</vt:lpstr>
      <vt:lpstr>VARIABLES: $</vt:lpstr>
      <vt:lpstr>VARIABLES: $</vt:lpstr>
      <vt:lpstr>VARIABLES: #{} INTERPOLATION</vt:lpstr>
      <vt:lpstr>DEFINING A MIXIN: @MIXIN</vt:lpstr>
      <vt:lpstr>INCLUDING A MIXIN: @INCLUDE</vt:lpstr>
      <vt:lpstr>MIXIN ARGUMENTS</vt:lpstr>
      <vt:lpstr>STRING OPERATIONS</vt:lpstr>
      <vt:lpstr>STRING OPERATIONS</vt:lpstr>
      <vt:lpstr>STRING OPERATIONS</vt:lpstr>
      <vt:lpstr>STRING OPERATIONS</vt:lpstr>
      <vt:lpstr>CONTROL DIRECTIVES &amp; EXPRESSIONS</vt:lpstr>
      <vt:lpstr>IF</vt:lpstr>
      <vt:lpstr>@IF</vt:lpstr>
      <vt:lpstr>@FOR</vt:lpstr>
      <vt:lpstr>@FOR</vt:lpstr>
      <vt:lpstr>@FOR</vt:lpstr>
      <vt:lpstr>EXTEND &amp;  INHERITANCE</vt:lpstr>
      <vt:lpstr>Презентация PowerPoint</vt:lpstr>
      <vt:lpstr>Презентация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DAVID-LAPTOP</cp:lastModifiedBy>
  <cp:revision>56</cp:revision>
  <dcterms:created xsi:type="dcterms:W3CDTF">2018-12-11T16:43:22Z</dcterms:created>
  <dcterms:modified xsi:type="dcterms:W3CDTF">2019-04-09T09:03:21Z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